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9.xml" ContentType="application/vnd.openxmlformats-officedocument.presentationml.tags+xml"/>
  <Override PartName="/ppt/notesSlides/notesSlide3.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tags/tag70.xml" ContentType="application/vnd.openxmlformats-officedocument.presentationml.tags+xml"/>
  <Override PartName="/ppt/tags/tag90.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94" r:id="rId2"/>
    <p:sldId id="297" r:id="rId3"/>
    <p:sldId id="296" r:id="rId4"/>
    <p:sldId id="269" r:id="rId5"/>
    <p:sldId id="324" r:id="rId6"/>
    <p:sldId id="302" r:id="rId7"/>
    <p:sldId id="360" r:id="rId8"/>
    <p:sldId id="326" r:id="rId9"/>
    <p:sldId id="325" r:id="rId10"/>
    <p:sldId id="303" r:id="rId11"/>
    <p:sldId id="274" r:id="rId12"/>
    <p:sldId id="351" r:id="rId13"/>
    <p:sldId id="304" r:id="rId14"/>
    <p:sldId id="352" r:id="rId15"/>
    <p:sldId id="355" r:id="rId16"/>
    <p:sldId id="353" r:id="rId17"/>
    <p:sldId id="356" r:id="rId18"/>
    <p:sldId id="357" r:id="rId19"/>
    <p:sldId id="305" r:id="rId20"/>
    <p:sldId id="358" r:id="rId21"/>
    <p:sldId id="359" r:id="rId22"/>
    <p:sldId id="260" r:id="rId23"/>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9E4C"/>
    <a:srgbClr val="E2F0D9"/>
    <a:srgbClr val="F1F8EC"/>
    <a:srgbClr val="015529"/>
    <a:srgbClr val="548235"/>
    <a:srgbClr val="014723"/>
    <a:srgbClr val="D8E6E7"/>
    <a:srgbClr val="299D80"/>
    <a:srgbClr val="129473"/>
    <a:srgbClr val="2762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96" d="100"/>
          <a:sy n="96" d="100"/>
        </p:scale>
        <p:origin x="42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488542-8802-4B87-9091-59CD01CCE8CD}" type="datetimeFigureOut">
              <a:rPr lang="zh-CN" altLang="en-US" smtClean="0"/>
              <a:t>2025/12/29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C02F37-9261-4F8B-9652-2016387BD2F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0C02F37-9261-4F8B-9652-2016387BD2FF}" type="slidenum">
              <a:rPr lang="zh-CN" altLang="en-US" smtClean="0"/>
              <a:t>16</a:t>
            </a:fld>
            <a:endParaRPr lang="zh-CN" altLang="en-US"/>
          </a:p>
        </p:txBody>
      </p:sp>
    </p:spTree>
    <p:extLst>
      <p:ext uri="{BB962C8B-B14F-4D97-AF65-F5344CB8AC3E}">
        <p14:creationId xmlns:p14="http://schemas.microsoft.com/office/powerpoint/2010/main" val="1056543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E84A16-168B-12EA-94C8-87497C82D33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F6B5484-6CC2-5A8C-09EB-DE79640E39E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438953-ED7D-CC29-7DE8-38B9C2B7479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4068DEE-4725-9A1D-8BEC-1FF09B957324}"/>
              </a:ext>
            </a:extLst>
          </p:cNvPr>
          <p:cNvSpPr>
            <a:spLocks noGrp="1"/>
          </p:cNvSpPr>
          <p:nvPr>
            <p:ph type="sldNum" sz="quarter" idx="5"/>
          </p:nvPr>
        </p:nvSpPr>
        <p:spPr/>
        <p:txBody>
          <a:bodyPr/>
          <a:lstStyle/>
          <a:p>
            <a:fld id="{40C02F37-9261-4F8B-9652-2016387BD2FF}" type="slidenum">
              <a:rPr lang="zh-CN" altLang="en-US" smtClean="0"/>
              <a:t>17</a:t>
            </a:fld>
            <a:endParaRPr lang="zh-CN" altLang="en-US"/>
          </a:p>
        </p:txBody>
      </p:sp>
    </p:spTree>
    <p:extLst>
      <p:ext uri="{BB962C8B-B14F-4D97-AF65-F5344CB8AC3E}">
        <p14:creationId xmlns:p14="http://schemas.microsoft.com/office/powerpoint/2010/main" val="2595024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0C02F37-9261-4F8B-9652-2016387BD2FF}" type="slidenum">
              <a:rPr lang="zh-CN" altLang="en-US" smtClean="0"/>
              <a:t>18</a:t>
            </a:fld>
            <a:endParaRPr lang="zh-CN" altLang="en-US"/>
          </a:p>
        </p:txBody>
      </p:sp>
    </p:spTree>
    <p:extLst>
      <p:ext uri="{BB962C8B-B14F-4D97-AF65-F5344CB8AC3E}">
        <p14:creationId xmlns:p14="http://schemas.microsoft.com/office/powerpoint/2010/main" val="2131323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D8943D-676B-94F7-4B0B-3756E42A714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178CB29-F266-9804-DF25-85BF645373B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E82389F-FE36-8019-36E5-F900D92175E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0000002-3B82-CE39-3725-B4F5EFC9BB98}"/>
              </a:ext>
            </a:extLst>
          </p:cNvPr>
          <p:cNvSpPr>
            <a:spLocks noGrp="1"/>
          </p:cNvSpPr>
          <p:nvPr>
            <p:ph type="sldNum" sz="quarter" idx="5"/>
          </p:nvPr>
        </p:nvSpPr>
        <p:spPr/>
        <p:txBody>
          <a:bodyPr/>
          <a:lstStyle/>
          <a:p>
            <a:fld id="{40C02F37-9261-4F8B-9652-2016387BD2FF}" type="slidenum">
              <a:rPr lang="zh-CN" altLang="en-US" smtClean="0"/>
              <a:t>20</a:t>
            </a:fld>
            <a:endParaRPr lang="zh-CN" altLang="en-US"/>
          </a:p>
        </p:txBody>
      </p:sp>
    </p:spTree>
    <p:extLst>
      <p:ext uri="{BB962C8B-B14F-4D97-AF65-F5344CB8AC3E}">
        <p14:creationId xmlns:p14="http://schemas.microsoft.com/office/powerpoint/2010/main" val="3598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4EF9D-013A-C282-6FD6-486540E1ABD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3B9EB82-6596-2FAE-3710-8220574591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054942F-B13E-2999-D08A-0CEA6F21786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A723E28-5598-CB3A-36D7-1E33E0AC1D94}"/>
              </a:ext>
            </a:extLst>
          </p:cNvPr>
          <p:cNvSpPr>
            <a:spLocks noGrp="1"/>
          </p:cNvSpPr>
          <p:nvPr>
            <p:ph type="sldNum" sz="quarter" idx="5"/>
          </p:nvPr>
        </p:nvSpPr>
        <p:spPr/>
        <p:txBody>
          <a:bodyPr/>
          <a:lstStyle/>
          <a:p>
            <a:fld id="{40C02F37-9261-4F8B-9652-2016387BD2FF}" type="slidenum">
              <a:rPr lang="zh-CN" altLang="en-US" smtClean="0"/>
              <a:t>21</a:t>
            </a:fld>
            <a:endParaRPr lang="zh-CN" altLang="en-US"/>
          </a:p>
        </p:txBody>
      </p:sp>
    </p:spTree>
    <p:extLst>
      <p:ext uri="{BB962C8B-B14F-4D97-AF65-F5344CB8AC3E}">
        <p14:creationId xmlns:p14="http://schemas.microsoft.com/office/powerpoint/2010/main" val="673354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5_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94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889C00-3007-445F-903C-C55D6E6A648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image" Target="../media/image2.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4.xml"/><Relationship Id="rId1" Type="http://schemas.openxmlformats.org/officeDocument/2006/relationships/tags" Target="../tags/tag15.xml"/><Relationship Id="rId5" Type="http://schemas.openxmlformats.org/officeDocument/2006/relationships/image" Target="../media/image2.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1.xml"/><Relationship Id="rId1" Type="http://schemas.openxmlformats.org/officeDocument/2006/relationships/tags" Target="../tags/tag16.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4.xml"/><Relationship Id="rId1" Type="http://schemas.openxmlformats.org/officeDocument/2006/relationships/tags" Target="../tags/tag17.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4.xml"/><Relationship Id="rId1" Type="http://schemas.openxmlformats.org/officeDocument/2006/relationships/tags" Target="../tags/tag18.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19.xml"/><Relationship Id="rId5" Type="http://schemas.openxmlformats.org/officeDocument/2006/relationships/image" Target="../media/image2.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1.xml"/><Relationship Id="rId1" Type="http://schemas.openxmlformats.org/officeDocument/2006/relationships/tags" Target="../tags/tag20.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21.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4.xml"/><Relationship Id="rId13" Type="http://schemas.openxmlformats.org/officeDocument/2006/relationships/image" Target="../media/image30.png"/><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tags" Target="../tags/tag90.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image" Target="../media/image21.png"/><Relationship Id="rId5" Type="http://schemas.openxmlformats.org/officeDocument/2006/relationships/tags" Target="../tags/tag9.xml"/><Relationship Id="rId10" Type="http://schemas.openxmlformats.org/officeDocument/2006/relationships/tags" Target="../tags/tag70.xml"/><Relationship Id="rId4" Type="http://schemas.openxmlformats.org/officeDocument/2006/relationships/tags" Target="../tags/tag8.xml"/><Relationship Id="rId9"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淘宝-想搞设计PPT(倒卖必究)-2"/>
          <p:cNvSpPr txBox="1"/>
          <p:nvPr/>
        </p:nvSpPr>
        <p:spPr>
          <a:xfrm>
            <a:off x="2705100" y="-4419600"/>
            <a:ext cx="1774845" cy="369332"/>
          </a:xfrm>
          <a:prstGeom prst="rect">
            <a:avLst/>
          </a:prstGeom>
          <a:noFill/>
        </p:spPr>
        <p:txBody>
          <a:bodyPr wrap="none" rtlCol="0">
            <a:spAutoFit/>
          </a:bodyPr>
          <a:lstStyle/>
          <a:p>
            <a:r>
              <a:rPr lang="en-US" altLang="zh-CN" dirty="0" err="1">
                <a:solidFill/>
              </a:rPr>
              <a:t>HSVmode:HSV</a:t>
            </a:r>
            <a:endParaRPr lang="zh-CN" altLang="en-US" dirty="0"/>
          </a:p>
        </p:txBody>
      </p:sp>
      <p:grpSp>
        <p:nvGrpSpPr>
          <p:cNvPr id="21" name="组合 20"/>
          <p:cNvGrpSpPr/>
          <p:nvPr/>
        </p:nvGrpSpPr>
        <p:grpSpPr>
          <a:xfrm>
            <a:off x="-436888" y="-1728379"/>
            <a:ext cx="12895588" cy="8837254"/>
            <a:chOff x="154818" y="694772"/>
            <a:chExt cx="12895588" cy="8837254"/>
          </a:xfrm>
        </p:grpSpPr>
        <p:pic>
          <p:nvPicPr>
            <p:cNvPr id="27" name="Picture 26" descr="666f1a00c84d24d39597a6fa.jpg"/>
            <p:cNvPicPr>
              <a:picLocks noChangeAspect="1"/>
            </p:cNvPicPr>
            <p:nvPr/>
          </p:nvPicPr>
          <p:blipFill>
            <a:blip r:embed="rId3"/>
            <a:stretch>
              <a:fillRect/>
            </a:stretch>
          </p:blipFill>
          <p:spPr>
            <a:xfrm>
              <a:off x="553895" y="1829966"/>
              <a:ext cx="12229811" cy="7643631"/>
            </a:xfrm>
            <a:prstGeom prst="rect">
              <a:avLst/>
            </a:prstGeom>
          </p:spPr>
        </p:pic>
        <p:sp>
          <p:nvSpPr>
            <p:cNvPr id="25" name="淘宝-想搞设计PPT(倒卖必究)-25"/>
            <p:cNvSpPr/>
            <p:nvPr/>
          </p:nvSpPr>
          <p:spPr>
            <a:xfrm>
              <a:off x="154818" y="7406817"/>
              <a:ext cx="12895588" cy="21252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淘宝-想搞设计PPT(倒卖必究)-26"/>
            <p:cNvSpPr/>
            <p:nvPr/>
          </p:nvSpPr>
          <p:spPr>
            <a:xfrm>
              <a:off x="340786" y="694772"/>
              <a:ext cx="12442920" cy="38252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4" name="淘宝-想搞设计PPT(倒卖必究)-24"/>
          <p:cNvSpPr/>
          <p:nvPr/>
        </p:nvSpPr>
        <p:spPr>
          <a:xfrm>
            <a:off x="-250920" y="2101037"/>
            <a:ext cx="12656029" cy="2880000"/>
          </a:xfrm>
          <a:prstGeom prst="rect">
            <a:avLst/>
          </a:prstGeom>
          <a:solidFill>
            <a:srgbClr val="0957A5">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6" name="淘宝-想搞设计PPT(倒卖必究)-16"/>
          <p:cNvSpPr txBox="1"/>
          <p:nvPr/>
        </p:nvSpPr>
        <p:spPr>
          <a:xfrm>
            <a:off x="3312028" y="5680998"/>
            <a:ext cx="1706880" cy="398780"/>
          </a:xfrm>
          <a:prstGeom prst="rect">
            <a:avLst/>
          </a:prstGeom>
          <a:noFill/>
        </p:spPr>
        <p:txBody>
          <a:bodyPr wrap="none" rtlCol="0">
            <a:spAutoFit/>
          </a:bodyPr>
          <a:lstStyle/>
          <a:p>
            <a:pPr algn="ctr"/>
            <a:r>
              <a:rPr lang="zh-CN" altLang="en-US" sz="2000" b="1" dirty="0">
                <a:solidFill/>
                <a:cs typeface="+mn-ea"/>
                <a:sym typeface="+mn-lt"/>
              </a:rPr>
              <a:t>答辩人：张宇</a:t>
            </a:r>
          </a:p>
        </p:txBody>
      </p:sp>
      <p:sp>
        <p:nvSpPr>
          <p:cNvPr id="17" name="淘宝-想搞设计PPT(倒卖必究)-17"/>
          <p:cNvSpPr txBox="1"/>
          <p:nvPr/>
        </p:nvSpPr>
        <p:spPr>
          <a:xfrm>
            <a:off x="6457836" y="5680998"/>
            <a:ext cx="2880918" cy="400110"/>
          </a:xfrm>
          <a:prstGeom prst="rect">
            <a:avLst/>
          </a:prstGeom>
          <a:noFill/>
        </p:spPr>
        <p:txBody>
          <a:bodyPr wrap="none" rtlCol="0">
            <a:spAutoFit/>
          </a:bodyPr>
          <a:lstStyle/>
          <a:p>
            <a:pPr algn="ctr"/>
            <a:r>
              <a:rPr lang="zh-CN" altLang="en-US" sz="2000" b="1" dirty="0">
                <a:solidFill/>
                <a:cs typeface="+mn-ea"/>
                <a:sym typeface="+mn-lt"/>
              </a:rPr>
              <a:t>指导</a:t>
            </a:r>
            <a:r>
              <a:rPr lang="zh-CN" altLang="en-US" sz="2000" b="1">
                <a:solidFill/>
                <a:cs typeface="+mn-ea"/>
                <a:sym typeface="+mn-lt"/>
              </a:rPr>
              <a:t>老师：李文根老师</a:t>
            </a:r>
            <a:r>
              <a:rPr lang="en-US" altLang="zh-CN" sz="2000" b="1">
                <a:solidFill/>
                <a:cs typeface="+mn-ea"/>
                <a:sym typeface="+mn-lt"/>
              </a:rPr>
              <a:t> </a:t>
            </a:r>
            <a:endParaRPr lang="en-US" altLang="zh-CN" sz="2000" b="1" dirty="0">
              <a:solidFill/>
              <a:cs typeface="+mn-ea"/>
              <a:sym typeface="+mn-lt"/>
            </a:endParaRPr>
          </a:p>
        </p:txBody>
      </p:sp>
      <p:sp>
        <p:nvSpPr>
          <p:cNvPr id="11" name="淘宝-想搞设计PPT(倒卖必究)-11"/>
          <p:cNvSpPr txBox="1"/>
          <p:nvPr/>
        </p:nvSpPr>
        <p:spPr>
          <a:xfrm>
            <a:off x="950595" y="2571115"/>
            <a:ext cx="10252075" cy="1938020"/>
          </a:xfrm>
          <a:prstGeom prst="rect">
            <a:avLst/>
          </a:prstGeom>
          <a:noFill/>
        </p:spPr>
        <p:txBody>
          <a:bodyPr wrap="square" rtlCol="0">
            <a:spAutoFit/>
          </a:bodyPr>
          <a:lstStyle/>
          <a:p>
            <a:pPr algn="ctr"/>
            <a:r>
              <a:rPr lang="zh-CN" altLang="en-US" sz="6000" b="1" spc="300" dirty="0">
                <a:solidFill>
                  <a:schemeClr val="bg1"/>
                </a:solidFill>
                <a:cs typeface="+mn-ea"/>
                <a:sym typeface="+mn-lt"/>
              </a:rPr>
              <a:t>基于随机插值的高效轻量级图像修复</a:t>
            </a:r>
          </a:p>
        </p:txBody>
      </p:sp>
      <p:pic>
        <p:nvPicPr>
          <p:cNvPr id="28" name="Picture 27" descr="同济大学.png"/>
          <p:cNvPicPr>
            <a:picLocks noChangeAspect="1"/>
          </p:cNvPicPr>
          <p:nvPr/>
        </p:nvPicPr>
        <p:blipFill>
          <a:blip r:embed="rId4"/>
          <a:stretch>
            <a:fillRect/>
          </a:stretch>
        </p:blipFill>
        <p:spPr>
          <a:xfrm>
            <a:off x="4019756" y="374223"/>
            <a:ext cx="4152487" cy="1034927"/>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436888" y="-1840923"/>
            <a:ext cx="12895588" cy="8837254"/>
            <a:chOff x="154818" y="694772"/>
            <a:chExt cx="12895588" cy="8837254"/>
          </a:xfrm>
        </p:grpSpPr>
        <p:pic>
          <p:nvPicPr>
            <p:cNvPr id="25" name="Picture 24" descr="666f55939bd92a21051498d1.jpg"/>
            <p:cNvPicPr>
              <a:picLocks noChangeAspect="1"/>
            </p:cNvPicPr>
            <p:nvPr/>
          </p:nvPicPr>
          <p:blipFill>
            <a:blip r:embed="rId3"/>
            <a:stretch>
              <a:fillRect/>
            </a:stretch>
          </p:blipFill>
          <p:spPr>
            <a:xfrm>
              <a:off x="553895" y="1829966"/>
              <a:ext cx="12229811" cy="7643631"/>
            </a:xfrm>
            <a:prstGeom prst="rect">
              <a:avLst/>
            </a:prstGeom>
          </p:spPr>
        </p:pic>
        <p:sp>
          <p:nvSpPr>
            <p:cNvPr id="19" name="淘宝-想搞设计PPT(倒卖必究)-19"/>
            <p:cNvSpPr/>
            <p:nvPr/>
          </p:nvSpPr>
          <p:spPr>
            <a:xfrm>
              <a:off x="154818" y="7406817"/>
              <a:ext cx="12895588" cy="21252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淘宝-想搞设计PPT(倒卖必究)-20"/>
            <p:cNvSpPr/>
            <p:nvPr/>
          </p:nvSpPr>
          <p:spPr>
            <a:xfrm>
              <a:off x="340786" y="694772"/>
              <a:ext cx="12442920" cy="38252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淘宝-想搞设计PPT(倒卖必究)-24"/>
          <p:cNvSpPr/>
          <p:nvPr/>
        </p:nvSpPr>
        <p:spPr>
          <a:xfrm>
            <a:off x="0" y="1989000"/>
            <a:ext cx="12191999" cy="2880000"/>
          </a:xfrm>
          <a:prstGeom prst="rect">
            <a:avLst/>
          </a:prstGeom>
          <a:solidFill>
            <a:srgbClr val="0957A5">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22" name="淘宝-想搞设计PPT(倒卖必究)-22" hidden="1"/>
          <p:cNvSpPr txBox="1"/>
          <p:nvPr/>
        </p:nvSpPr>
        <p:spPr>
          <a:xfrm>
            <a:off x="3933390" y="3862959"/>
            <a:ext cx="4325223" cy="461665"/>
          </a:xfrm>
          <a:prstGeom prst="rect">
            <a:avLst/>
          </a:prstGeom>
          <a:noFill/>
        </p:spPr>
        <p:txBody>
          <a:bodyPr wrap="none" rtlCol="0">
            <a:spAutoFit/>
          </a:bodyPr>
          <a:lstStyle/>
          <a:p>
            <a:pPr algn="ctr"/>
            <a:r>
              <a:rPr lang="zh-CN" altLang="en-US" sz="2400" spc="100" dirty="0">
                <a:solidFill>
                  <a:schemeClr val="bg1"/>
                </a:solidFill>
                <a:cs typeface="+mn-ea"/>
                <a:sym typeface="+mn-lt"/>
              </a:rPr>
              <a:t>四川师范大学 </a:t>
            </a:r>
            <a:r>
              <a:rPr lang="en-US" altLang="zh-CN" sz="2400" spc="100" dirty="0">
                <a:solidFill>
                  <a:schemeClr val="bg1"/>
                </a:solidFill>
                <a:cs typeface="+mn-ea"/>
                <a:sym typeface="+mn-lt"/>
              </a:rPr>
              <a:t>/ </a:t>
            </a:r>
            <a:r>
              <a:rPr lang="zh-CN" altLang="en-US" sz="2400" spc="100" dirty="0">
                <a:solidFill>
                  <a:schemeClr val="bg1"/>
                </a:solidFill>
                <a:cs typeface="+mn-ea"/>
                <a:sym typeface="+mn-lt"/>
              </a:rPr>
              <a:t>应用技术学院</a:t>
            </a:r>
          </a:p>
        </p:txBody>
      </p:sp>
      <p:sp>
        <p:nvSpPr>
          <p:cNvPr id="11" name="淘宝-想搞设计PPT(倒卖必究)-11" hidden="1"/>
          <p:cNvSpPr txBox="1"/>
          <p:nvPr/>
        </p:nvSpPr>
        <p:spPr>
          <a:xfrm>
            <a:off x="281730" y="2533377"/>
            <a:ext cx="11628541" cy="1015663"/>
          </a:xfrm>
          <a:prstGeom prst="rect">
            <a:avLst/>
          </a:prstGeom>
          <a:noFill/>
        </p:spPr>
        <p:txBody>
          <a:bodyPr wrap="square" rtlCol="0">
            <a:spAutoFit/>
          </a:bodyPr>
          <a:lstStyle/>
          <a:p>
            <a:pPr algn="ctr"/>
            <a:r>
              <a:rPr lang="zh-CN" altLang="en-US" sz="6000" b="1" spc="300" dirty="0">
                <a:solidFill>
                  <a:schemeClr val="bg1"/>
                </a:solidFill>
                <a:cs typeface="+mn-ea"/>
                <a:sym typeface="+mn-lt"/>
              </a:rPr>
              <a:t>绪论背景</a:t>
            </a:r>
          </a:p>
        </p:txBody>
      </p:sp>
      <p:sp>
        <p:nvSpPr>
          <p:cNvPr id="6" name="淘宝-想搞设计PPT(倒卖必究)-6"/>
          <p:cNvSpPr txBox="1"/>
          <p:nvPr/>
        </p:nvSpPr>
        <p:spPr>
          <a:xfrm>
            <a:off x="3501073" y="3021349"/>
            <a:ext cx="5189855" cy="830997"/>
          </a:xfrm>
          <a:prstGeom prst="rect">
            <a:avLst/>
          </a:prstGeom>
          <a:noFill/>
        </p:spPr>
        <p:txBody>
          <a:bodyPr wrap="square" rtlCol="0">
            <a:spAutoFit/>
          </a:bodyPr>
          <a:lstStyle/>
          <a:p>
            <a:pPr algn="ctr"/>
            <a:r>
              <a:rPr lang="zh-CN" altLang="en-US" sz="4800" b="1" dirty="0">
                <a:solidFill>
                  <a:schemeClr val="bg1"/>
                </a:solidFill>
                <a:cs typeface="+mn-ea"/>
              </a:rPr>
              <a:t>实训方案与复现</a:t>
            </a:r>
            <a:endParaRPr lang="zh-CN" altLang="en-US" sz="4800" b="1" dirty="0">
              <a:solidFill>
                <a:schemeClr val="bg1"/>
              </a:solidFill>
              <a:cs typeface="+mn-ea"/>
              <a:sym typeface="+mn-lt"/>
            </a:endParaRPr>
          </a:p>
        </p:txBody>
      </p:sp>
      <p:grpSp>
        <p:nvGrpSpPr>
          <p:cNvPr id="5" name="组合 4"/>
          <p:cNvGrpSpPr/>
          <p:nvPr/>
        </p:nvGrpSpPr>
        <p:grpSpPr>
          <a:xfrm>
            <a:off x="1165078" y="2927313"/>
            <a:ext cx="9861845" cy="1365983"/>
            <a:chOff x="1165078" y="2927313"/>
            <a:chExt cx="9861845" cy="1365983"/>
          </a:xfrm>
        </p:grpSpPr>
        <p:cxnSp>
          <p:nvCxnSpPr>
            <p:cNvPr id="9" name="淘宝-想搞设计PPT(倒卖必究)-9"/>
            <p:cNvCxnSpPr/>
            <p:nvPr/>
          </p:nvCxnSpPr>
          <p:spPr>
            <a:xfrm>
              <a:off x="1165078" y="2927313"/>
              <a:ext cx="986184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淘宝-想搞设计PPT(倒卖必究)-10"/>
            <p:cNvCxnSpPr/>
            <p:nvPr/>
          </p:nvCxnSpPr>
          <p:spPr>
            <a:xfrm>
              <a:off x="1165078" y="4293296"/>
              <a:ext cx="986184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淘宝-想搞设计PPT(倒卖必究)-12"/>
          <p:cNvSpPr/>
          <p:nvPr/>
        </p:nvSpPr>
        <p:spPr>
          <a:xfrm>
            <a:off x="4340839" y="2095006"/>
            <a:ext cx="3510321" cy="646331"/>
          </a:xfrm>
          <a:prstGeom prst="rect">
            <a:avLst/>
          </a:prstGeom>
        </p:spPr>
        <p:txBody>
          <a:bodyPr wrap="none">
            <a:spAutoFit/>
          </a:bodyPr>
          <a:lstStyle/>
          <a:p>
            <a:pPr algn="ctr"/>
            <a:r>
              <a:rPr lang="en-US" altLang="zh-CN" sz="3600" b="1" spc="300" dirty="0">
                <a:solidFill>
                  <a:schemeClr val="bg1"/>
                </a:solidFill>
                <a:cs typeface="+mn-ea"/>
                <a:sym typeface="+mn-lt"/>
              </a:rPr>
              <a:t>PART·THREE</a:t>
            </a:r>
            <a:endParaRPr lang="zh-CN" altLang="en-US" sz="3600" spc="300" dirty="0">
              <a:cs typeface="+mn-ea"/>
              <a:sym typeface="+mn-lt"/>
            </a:endParaRPr>
          </a:p>
        </p:txBody>
      </p:sp>
      <p:sp>
        <p:nvSpPr>
          <p:cNvPr id="13" name="淘宝-想搞设计PPT(倒卖必究)-13"/>
          <p:cNvSpPr txBox="1"/>
          <p:nvPr/>
        </p:nvSpPr>
        <p:spPr>
          <a:xfrm>
            <a:off x="4818297" y="3865627"/>
            <a:ext cx="2555407" cy="307777"/>
          </a:xfrm>
          <a:prstGeom prst="rect">
            <a:avLst/>
          </a:prstGeom>
          <a:noFill/>
        </p:spPr>
        <p:txBody>
          <a:bodyPr wrap="square" rtlCol="0">
            <a:spAutoFit/>
          </a:bodyPr>
          <a:lstStyle/>
          <a:p>
            <a:pPr algn="dist"/>
            <a:r>
              <a:rPr lang="en-US" altLang="zh-CN" sz="1400" dirty="0">
                <a:solidFill>
                  <a:schemeClr val="bg1"/>
                </a:solidFill>
                <a:cs typeface="+mn-ea"/>
                <a:sym typeface="+mn-lt"/>
              </a:rPr>
              <a:t>THEORY OF MOOD</a:t>
            </a:r>
          </a:p>
        </p:txBody>
      </p:sp>
      <p:pic>
        <p:nvPicPr>
          <p:cNvPr id="26" name="Picture 25" descr="同济大学.png"/>
          <p:cNvPicPr>
            <a:picLocks noChangeAspect="1"/>
          </p:cNvPicPr>
          <p:nvPr/>
        </p:nvPicPr>
        <p:blipFill>
          <a:blip r:embed="rId4"/>
          <a:stretch>
            <a:fillRect/>
          </a:stretch>
        </p:blipFill>
        <p:spPr>
          <a:xfrm>
            <a:off x="4019756" y="374223"/>
            <a:ext cx="4152487" cy="1034927"/>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淘宝-想搞设计PPT(倒卖必究)-15"/>
          <p:cNvSpPr>
            <a:spLocks noGrp="1"/>
          </p:cNvSpPr>
          <p:nvPr>
            <p:ph type="sldNum" sz="quarter" idx="4"/>
          </p:nvPr>
        </p:nvSpPr>
        <p:spPr>
          <a:xfrm>
            <a:off x="9366250" y="6464300"/>
            <a:ext cx="2743200" cy="365125"/>
          </a:xfrm>
        </p:spPr>
        <p:txBody>
          <a:bodyPr/>
          <a:lstStyle>
            <a:lvl1pPr>
              <a:defRPr sz="1000">
                <a:latin typeface="Arial" panose="020B0604020202020204" pitchFamily="34" charset="0"/>
                <a:cs typeface="Arial" panose="020B0604020202020204" pitchFamily="34" charset="0"/>
              </a:defRPr>
            </a:lvl1pPr>
          </a:lstStyle>
          <a:p>
            <a:fld id="{DE889C00-3007-445F-903C-C55D6E6A648E}" type="slidenum">
              <a:rPr lang="zh-CN" altLang="en-US" smtClean="0"/>
              <a:t>11</a:t>
            </a:fld>
            <a:endParaRPr lang="zh-CN" altLang="en-US"/>
          </a:p>
        </p:txBody>
      </p:sp>
      <p:sp>
        <p:nvSpPr>
          <p:cNvPr id="13" name="淘宝-想搞设计PPT(倒卖必究)-13"/>
          <p:cNvSpPr txBox="1"/>
          <p:nvPr/>
        </p:nvSpPr>
        <p:spPr>
          <a:xfrm>
            <a:off x="344472" y="1047445"/>
            <a:ext cx="3562350" cy="423545"/>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2400" b="1" kern="1200" spc="5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stStyle>
          <a:p>
            <a:pPr algn="l"/>
            <a:r>
              <a:rPr lang="en-US" altLang="zh-CN">
                <a:solidFill/>
              </a:rPr>
              <a:t>3.1 </a:t>
            </a:r>
            <a:r>
              <a:rPr lang="zh-CN" altLang="en-US">
                <a:solidFill/>
              </a:rPr>
              <a:t>实训任务与环境配置</a:t>
            </a:r>
          </a:p>
        </p:txBody>
      </p:sp>
      <p:cxnSp>
        <p:nvCxnSpPr>
          <p:cNvPr id="12" name="淘宝-想搞设计PPT(倒卖必究)-12"/>
          <p:cNvCxnSpPr/>
          <p:nvPr/>
        </p:nvCxnSpPr>
        <p:spPr>
          <a:xfrm>
            <a:off x="425752" y="1508520"/>
            <a:ext cx="1836000"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36" name="淘宝-想搞设计PPT(倒卖必究)-36"/>
          <p:cNvSpPr/>
          <p:nvPr/>
        </p:nvSpPr>
        <p:spPr>
          <a:xfrm flipH="1">
            <a:off x="442595" y="1402080"/>
            <a:ext cx="11306175" cy="4906645"/>
          </a:xfrm>
          <a:prstGeom prst="roundRect">
            <a:avLst>
              <a:gd name="adj" fmla="val 2368"/>
            </a:avLst>
          </a:prstGeom>
          <a:solidFill>
            <a:srgbClr val="FFFFFF"/>
          </a:solidFill>
          <a:ln w="25400" cap="flat" cmpd="sng" algn="ctr">
            <a:noFill/>
            <a:prstDash val="solid"/>
          </a:ln>
          <a:effectLst>
            <a:outerShdw blurRad="381000" dist="127000" dir="4800000" algn="t" rotWithShape="0">
              <a:prstClr val="black">
                <a:alpha val="11000"/>
              </a:prstClr>
            </a:outerShdw>
          </a:effectLst>
        </p:spPr>
        <p:txBody>
          <a:bodyPr rtlCol="0" anchor="ctr"/>
          <a:lstStyle/>
          <a:p>
            <a:pPr algn="ctr"/>
            <a:endParaRPr lang="en-US" kern="0" dirty="0">
              <a:solidFill>
                <a:srgbClr val="FFFFFF"/>
              </a:solidFill>
              <a:latin typeface="Calibri" panose="020F0502020204030204"/>
            </a:endParaRPr>
          </a:p>
        </p:txBody>
      </p:sp>
      <p:sp>
        <p:nvSpPr>
          <p:cNvPr id="21" name="淘宝-想搞设计PPT(倒卖必究)-21"/>
          <p:cNvSpPr/>
          <p:nvPr/>
        </p:nvSpPr>
        <p:spPr>
          <a:xfrm flipH="1">
            <a:off x="515999" y="1803322"/>
            <a:ext cx="11233085" cy="4505403"/>
          </a:xfrm>
          <a:prstGeom prst="roundRect">
            <a:avLst>
              <a:gd name="adj" fmla="val 3552"/>
            </a:avLst>
          </a:prstGeom>
          <a:no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en-US" kern="0" dirty="0">
              <a:solidFill>
                <a:srgbClr val="FFFFFF"/>
              </a:solidFill>
              <a:latin typeface="Calibri" panose="020F0502020204030204"/>
            </a:endParaRPr>
          </a:p>
        </p:txBody>
      </p:sp>
      <p:sp>
        <p:nvSpPr>
          <p:cNvPr id="2" name="文本框 1"/>
          <p:cNvSpPr txBox="1"/>
          <p:nvPr/>
        </p:nvSpPr>
        <p:spPr>
          <a:xfrm>
            <a:off x="442595" y="1508760"/>
            <a:ext cx="5687695" cy="5092700"/>
          </a:xfrm>
          <a:prstGeom prst="rect">
            <a:avLst/>
          </a:prstGeom>
          <a:noFill/>
        </p:spPr>
        <p:txBody>
          <a:bodyPr wrap="square" rtlCol="0" anchor="t">
            <a:spAutoFit/>
          </a:bodyPr>
          <a:lstStyle/>
          <a:p>
            <a:pPr marL="285750" indent="-285750" fontAlgn="auto">
              <a:lnSpc>
                <a:spcPct val="125000"/>
              </a:lnSpc>
              <a:buFont typeface="Wingdings" panose="05000000000000000000" charset="0"/>
              <a:buChar char="Ø"/>
            </a:pPr>
            <a:r>
              <a:rPr lang="zh-CN" altLang="en-US" b="1"/>
              <a:t>实训目标： </a:t>
            </a:r>
            <a:r>
              <a:rPr lang="zh-CN" altLang="en-US" sz="1600" b="1">
                <a:solidFill>
                  <a:srgbClr val="0070C0"/>
                </a:solidFill>
              </a:rPr>
              <a:t>复现 DDPM</a:t>
            </a:r>
            <a:r>
              <a:rPr lang="zh-CN" altLang="en-US" sz="1600">
                <a:solidFill>
                  <a:srgbClr val="0070C0"/>
                </a:solidFill>
              </a:rPr>
              <a:t> </a:t>
            </a:r>
            <a:r>
              <a:rPr lang="zh-CN" altLang="en-US" sz="1600"/>
              <a:t>并在标准数据集上完成训练与测试。</a:t>
            </a:r>
          </a:p>
          <a:p>
            <a:pPr marL="285750" indent="-285750" fontAlgn="auto">
              <a:lnSpc>
                <a:spcPct val="125000"/>
              </a:lnSpc>
              <a:buFont typeface="Wingdings" panose="05000000000000000000" charset="0"/>
              <a:buChar char="Ø"/>
            </a:pPr>
            <a:r>
              <a:rPr lang="zh-CN" altLang="en-US" b="1"/>
              <a:t>数据集：</a:t>
            </a:r>
          </a:p>
          <a:p>
            <a:pPr indent="0" fontAlgn="auto">
              <a:lnSpc>
                <a:spcPct val="125000"/>
              </a:lnSpc>
              <a:buFont typeface="Wingdings" panose="05000000000000000000" charset="0"/>
              <a:buNone/>
            </a:pPr>
            <a:r>
              <a:rPr lang="en-US" altLang="zh-CN" sz="1600"/>
              <a:t>        </a:t>
            </a:r>
            <a:r>
              <a:rPr lang="zh-CN" altLang="en-US" sz="1600" b="1">
                <a:solidFill>
                  <a:srgbClr val="0070C0"/>
                </a:solidFill>
              </a:rPr>
              <a:t>CIFAR-10 数据集</a:t>
            </a:r>
            <a:r>
              <a:rPr lang="zh-CN" altLang="en-US" sz="1600"/>
              <a:t>由Alex Krizhevsky 和 Vinod Nair 收集整理。其主要特性如下：</a:t>
            </a:r>
          </a:p>
          <a:p>
            <a:pPr indent="0" fontAlgn="auto">
              <a:lnSpc>
                <a:spcPct val="125000"/>
              </a:lnSpc>
            </a:pPr>
            <a:r>
              <a:rPr lang="en-US" altLang="zh-CN" sz="1600"/>
              <a:t>      </a:t>
            </a:r>
            <a:r>
              <a:rPr lang="zh-CN" altLang="en-US" sz="1600"/>
              <a:t>（1）规模：包含 60,000 张彩色图像，其中 50,000 张用于训练集，10,000 张用于测试集。</a:t>
            </a:r>
          </a:p>
          <a:p>
            <a:pPr indent="0" fontAlgn="auto">
              <a:lnSpc>
                <a:spcPct val="125000"/>
              </a:lnSpc>
            </a:pPr>
            <a:r>
              <a:rPr lang="en-US" altLang="zh-CN" sz="1600"/>
              <a:t>      </a:t>
            </a:r>
            <a:r>
              <a:rPr lang="zh-CN" altLang="en-US" sz="1600"/>
              <a:t>（2）分辨率：32 × 32 像素。虽然分辨率不高，但对于验证扩散模型的机理已经足够，且能够大幅降低训练时间和显存占用，非常适合实训场景。</a:t>
            </a:r>
          </a:p>
          <a:p>
            <a:pPr indent="0" fontAlgn="auto">
              <a:lnSpc>
                <a:spcPct val="125000"/>
              </a:lnSpc>
            </a:pPr>
            <a:r>
              <a:rPr lang="en-US" altLang="zh-CN" sz="1600"/>
              <a:t>      </a:t>
            </a:r>
            <a:r>
              <a:rPr lang="zh-CN" altLang="en-US" sz="1600"/>
              <a:t>（3）类别：共 10 个类别，分别为：飞机（Airplane）、汽车（Automobile）、鸟（Bird）、猫（Cat）、鹿（Deer）、狗（Dog）、青蛙（Frog）、马（Horse）、船（Ship）、卡车（Truck）。每个类别包含 6,000 张图像，类别分布完全均衡。</a:t>
            </a:r>
          </a:p>
          <a:p>
            <a:pPr indent="0" fontAlgn="auto">
              <a:lnSpc>
                <a:spcPct val="125000"/>
              </a:lnSpc>
            </a:pPr>
            <a:endParaRPr lang="zh-CN" altLang="en-US" sz="1600"/>
          </a:p>
        </p:txBody>
      </p:sp>
      <p:pic>
        <p:nvPicPr>
          <p:cNvPr id="26" name="图片 10"/>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a:xfrm>
            <a:off x="6247765" y="1200150"/>
            <a:ext cx="5717540" cy="3347720"/>
          </a:xfrm>
          <a:prstGeom prst="rect">
            <a:avLst/>
          </a:prstGeom>
          <a:noFill/>
          <a:ln>
            <a:noFill/>
          </a:ln>
        </p:spPr>
      </p:pic>
      <p:sp>
        <p:nvSpPr>
          <p:cNvPr id="100" name="文本框 99"/>
          <p:cNvSpPr txBox="1"/>
          <p:nvPr/>
        </p:nvSpPr>
        <p:spPr>
          <a:xfrm>
            <a:off x="7585710" y="4547870"/>
            <a:ext cx="5080000" cy="337185"/>
          </a:xfrm>
          <a:prstGeom prst="rect">
            <a:avLst/>
          </a:prstGeom>
          <a:noFill/>
          <a:ln w="9525">
            <a:noFill/>
          </a:ln>
        </p:spPr>
        <p:txBody>
          <a:bodyPr>
            <a:spAutoFit/>
          </a:bodyPr>
          <a:lstStyle/>
          <a:p>
            <a:pPr indent="0"/>
            <a:r>
              <a:rPr lang="en-US" sz="1600" b="1">
                <a:latin typeface="Times New Roman" panose="02020603050405020304" pitchFamily="18" charset="0"/>
                <a:ea typeface="宋体" panose="02010600030101010101" pitchFamily="2" charset="-122"/>
              </a:rPr>
              <a:t>AutoDL </a:t>
            </a:r>
            <a:r>
              <a:rPr lang="zh-CN" sz="1600" b="1">
                <a:ea typeface="宋体" panose="02010600030101010101" pitchFamily="2" charset="-122"/>
              </a:rPr>
              <a:t>控制台实例配置截图</a:t>
            </a:r>
            <a:endParaRPr lang="zh-CN" altLang="en-US" sz="1600" b="1">
              <a:ea typeface="宋体" panose="02010600030101010101" pitchFamily="2" charset="-122"/>
            </a:endParaRPr>
          </a:p>
        </p:txBody>
      </p:sp>
      <p:sp>
        <p:nvSpPr>
          <p:cNvPr id="27" name="文本框 26"/>
          <p:cNvSpPr txBox="1"/>
          <p:nvPr/>
        </p:nvSpPr>
        <p:spPr>
          <a:xfrm>
            <a:off x="6247765" y="4832350"/>
            <a:ext cx="5716905" cy="1398905"/>
          </a:xfrm>
          <a:prstGeom prst="rect">
            <a:avLst/>
          </a:prstGeom>
          <a:noFill/>
        </p:spPr>
        <p:txBody>
          <a:bodyPr wrap="square" rtlCol="0" anchor="t">
            <a:spAutoFit/>
          </a:bodyPr>
          <a:lstStyle/>
          <a:p>
            <a:pPr marL="285750" indent="-285750" fontAlgn="auto">
              <a:lnSpc>
                <a:spcPct val="125000"/>
              </a:lnSpc>
              <a:buFont typeface="Wingdings" panose="05000000000000000000" charset="0"/>
              <a:buChar char="Ø"/>
            </a:pPr>
            <a:r>
              <a:rPr lang="zh-CN" altLang="en-US" b="1">
                <a:sym typeface="+mn-ea"/>
              </a:rPr>
              <a:t>硬件平台：</a:t>
            </a:r>
            <a:endParaRPr lang="zh-CN" altLang="en-US" b="1"/>
          </a:p>
          <a:p>
            <a:pPr indent="0" fontAlgn="auto">
              <a:lnSpc>
                <a:spcPct val="125000"/>
              </a:lnSpc>
            </a:pPr>
            <a:r>
              <a:rPr lang="zh-CN" altLang="en-US" sz="1600">
                <a:sym typeface="+mn-ea"/>
              </a:rPr>
              <a:t>GPU: NVIDIA GeForce RTX 3090 (24GB 显存)</a:t>
            </a:r>
            <a:endParaRPr lang="zh-CN" altLang="en-US" sz="1600"/>
          </a:p>
          <a:p>
            <a:pPr indent="0" fontAlgn="auto">
              <a:lnSpc>
                <a:spcPct val="125000"/>
              </a:lnSpc>
            </a:pPr>
            <a:r>
              <a:rPr lang="zh-CN" altLang="en-US" sz="1600">
                <a:sym typeface="+mn-ea"/>
              </a:rPr>
              <a:t>CPU: Intel Xeon Gold</a:t>
            </a:r>
            <a:endParaRPr lang="zh-CN" altLang="en-US" sz="1600"/>
          </a:p>
          <a:p>
            <a:pPr marL="285750" indent="-285750" fontAlgn="auto">
              <a:lnSpc>
                <a:spcPct val="125000"/>
              </a:lnSpc>
              <a:buFont typeface="Wingdings" panose="05000000000000000000" charset="0"/>
              <a:buChar char="Ø"/>
            </a:pPr>
            <a:r>
              <a:rPr lang="zh-CN" altLang="en-US" b="1">
                <a:sym typeface="+mn-ea"/>
              </a:rPr>
              <a:t>软件栈：</a:t>
            </a:r>
            <a:r>
              <a:rPr lang="zh-CN" altLang="en-US">
                <a:sym typeface="+mn-ea"/>
              </a:rPr>
              <a:t> </a:t>
            </a:r>
            <a:r>
              <a:rPr lang="zh-CN" altLang="en-US" sz="1600">
                <a:sym typeface="+mn-ea"/>
              </a:rPr>
              <a:t>PyTorch 1.13, CUDA 11.6, Tensorboard。</a:t>
            </a:r>
            <a:endParaRPr lang="zh-CN" altLang="en-US">
              <a:sym typeface="+mn-ea"/>
            </a:endParaRPr>
          </a:p>
        </p:txBody>
      </p:sp>
      <p:cxnSp>
        <p:nvCxnSpPr>
          <p:cNvPr id="28" name="直接连接符 27"/>
          <p:cNvCxnSpPr>
            <a:cxnSpLocks/>
            <a:stCxn id="36" idx="0"/>
          </p:cNvCxnSpPr>
          <p:nvPr>
            <p:custDataLst>
              <p:tags r:id="rId2"/>
            </p:custDataLst>
          </p:nvPr>
        </p:nvCxnSpPr>
        <p:spPr>
          <a:xfrm>
            <a:off x="6095682" y="1402080"/>
            <a:ext cx="32150" cy="4923310"/>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16" name="淘宝-想搞设计PPT(倒卖必究)-23">
            <a:extLst>
              <a:ext uri="{FF2B5EF4-FFF2-40B4-BE49-F238E27FC236}">
                <a16:creationId xmlns:a16="http://schemas.microsoft.com/office/drawing/2014/main" id="{D144542D-7AEB-A531-4499-491C69E5B730}"/>
              </a:ext>
            </a:extLst>
          </p:cNvPr>
          <p:cNvSpPr/>
          <p:nvPr/>
        </p:nvSpPr>
        <p:spPr>
          <a:xfrm>
            <a:off x="0" y="0"/>
            <a:ext cx="12192000" cy="792000"/>
          </a:xfrm>
          <a:prstGeom prst="rect">
            <a:avLst/>
          </a:prstGeom>
          <a:solidFill>
            <a:srgbClr val="FFFFFF"/>
          </a:solid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zh-CN" altLang="en-US" kern="0" dirty="0">
              <a:solidFill>
                <a:srgbClr val="FFFFFF"/>
              </a:solidFill>
              <a:latin typeface="Calibri" panose="020F0502020204030204"/>
            </a:endParaRPr>
          </a:p>
        </p:txBody>
      </p:sp>
      <p:sp>
        <p:nvSpPr>
          <p:cNvPr id="18" name="淘宝-想搞设计PPT(倒卖必究)-3">
            <a:extLst>
              <a:ext uri="{FF2B5EF4-FFF2-40B4-BE49-F238E27FC236}">
                <a16:creationId xmlns:a16="http://schemas.microsoft.com/office/drawing/2014/main" id="{7DB77E59-1849-B3B7-16FE-B60B635943CF}"/>
              </a:ext>
            </a:extLst>
          </p:cNvPr>
          <p:cNvSpPr/>
          <p:nvPr/>
        </p:nvSpPr>
        <p:spPr>
          <a:xfrm>
            <a:off x="2898787" y="0"/>
            <a:ext cx="1656000" cy="79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淘宝-想搞设计PPT(倒卖必究)-4">
            <a:extLst>
              <a:ext uri="{FF2B5EF4-FFF2-40B4-BE49-F238E27FC236}">
                <a16:creationId xmlns:a16="http://schemas.microsoft.com/office/drawing/2014/main" id="{2612E462-D92E-067F-187A-DD4DEC742D13}"/>
              </a:ext>
            </a:extLst>
          </p:cNvPr>
          <p:cNvCxnSpPr/>
          <p:nvPr/>
        </p:nvCxnSpPr>
        <p:spPr>
          <a:xfrm>
            <a:off x="6330474" y="252000"/>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22" name="淘宝-想搞设计PPT(倒卖必究)-5">
            <a:extLst>
              <a:ext uri="{FF2B5EF4-FFF2-40B4-BE49-F238E27FC236}">
                <a16:creationId xmlns:a16="http://schemas.microsoft.com/office/drawing/2014/main" id="{674594A8-CBD2-69CD-1468-F6EDE3F71E2D}"/>
              </a:ext>
            </a:extLst>
          </p:cNvPr>
          <p:cNvCxnSpPr/>
          <p:nvPr/>
        </p:nvCxnSpPr>
        <p:spPr>
          <a:xfrm>
            <a:off x="8066265" y="252000"/>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23" name="淘宝-想搞设计PPT(倒卖必究)-6">
            <a:extLst>
              <a:ext uri="{FF2B5EF4-FFF2-40B4-BE49-F238E27FC236}">
                <a16:creationId xmlns:a16="http://schemas.microsoft.com/office/drawing/2014/main" id="{43BE356A-3363-16F4-2C46-1A4DEE357296}"/>
              </a:ext>
            </a:extLst>
          </p:cNvPr>
          <p:cNvCxnSpPr/>
          <p:nvPr/>
        </p:nvCxnSpPr>
        <p:spPr>
          <a:xfrm>
            <a:off x="9802055" y="252000"/>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24" name="淘宝-想搞设计PPT(倒卖必究)-7">
            <a:extLst>
              <a:ext uri="{FF2B5EF4-FFF2-40B4-BE49-F238E27FC236}">
                <a16:creationId xmlns:a16="http://schemas.microsoft.com/office/drawing/2014/main" id="{3241B480-63BD-7AA4-E627-7E8711193B55}"/>
              </a:ext>
            </a:extLst>
          </p:cNvPr>
          <p:cNvSpPr txBox="1"/>
          <p:nvPr/>
        </p:nvSpPr>
        <p:spPr>
          <a:xfrm>
            <a:off x="3032097" y="211334"/>
            <a:ext cx="1389380" cy="368300"/>
          </a:xfrm>
          <a:prstGeom prst="rect">
            <a:avLst/>
          </a:prstGeom>
          <a:noFill/>
        </p:spPr>
        <p:txBody>
          <a:bodyPr wrap="none" rtlCol="0">
            <a:spAutoFit/>
          </a:bodyPr>
          <a:lstStyle/>
          <a:p>
            <a:pPr algn="ctr"/>
            <a:r>
              <a:rPr lang="zh-CN" altLang="en-US" b="1" spc="100" dirty="0">
                <a:solidFill>
                  <a:schemeClr val="bg1">
                    <a:lumMod val="50000"/>
                  </a:schemeClr>
                </a:solidFill>
              </a:rPr>
              <a:t>背景与现状</a:t>
            </a:r>
          </a:p>
        </p:txBody>
      </p:sp>
      <p:sp>
        <p:nvSpPr>
          <p:cNvPr id="25" name="淘宝-想搞设计PPT(倒卖必究)-8">
            <a:extLst>
              <a:ext uri="{FF2B5EF4-FFF2-40B4-BE49-F238E27FC236}">
                <a16:creationId xmlns:a16="http://schemas.microsoft.com/office/drawing/2014/main" id="{007A1FB9-F0C8-4B56-02CD-F78441E42258}"/>
              </a:ext>
            </a:extLst>
          </p:cNvPr>
          <p:cNvSpPr txBox="1"/>
          <p:nvPr/>
        </p:nvSpPr>
        <p:spPr>
          <a:xfrm>
            <a:off x="4639275" y="211334"/>
            <a:ext cx="1646605" cy="369332"/>
          </a:xfrm>
          <a:prstGeom prst="rect">
            <a:avLst/>
          </a:prstGeom>
          <a:noFill/>
        </p:spPr>
        <p:txBody>
          <a:bodyPr wrap="none" rtlCol="0">
            <a:spAutoFit/>
          </a:bodyPr>
          <a:lstStyle/>
          <a:p>
            <a:pPr algn="ctr"/>
            <a:r>
              <a:rPr lang="zh-CN" altLang="en-US" b="1" spc="100" dirty="0">
                <a:solidFill>
                  <a:schemeClr val="bg1">
                    <a:lumMod val="50000"/>
                  </a:schemeClr>
                </a:solidFill>
                <a:sym typeface="+mn-lt"/>
              </a:rPr>
              <a:t>核心技术原理</a:t>
            </a:r>
          </a:p>
        </p:txBody>
      </p:sp>
      <p:sp>
        <p:nvSpPr>
          <p:cNvPr id="31" name="淘宝-想搞设计PPT(倒卖必究)-10">
            <a:extLst>
              <a:ext uri="{FF2B5EF4-FFF2-40B4-BE49-F238E27FC236}">
                <a16:creationId xmlns:a16="http://schemas.microsoft.com/office/drawing/2014/main" id="{8BACACC2-7CC7-7C2C-9329-4668BA1772AA}"/>
              </a:ext>
            </a:extLst>
          </p:cNvPr>
          <p:cNvSpPr txBox="1"/>
          <p:nvPr/>
        </p:nvSpPr>
        <p:spPr>
          <a:xfrm>
            <a:off x="8354513" y="211334"/>
            <a:ext cx="1159292" cy="369332"/>
          </a:xfrm>
          <a:prstGeom prst="rect">
            <a:avLst/>
          </a:prstGeom>
          <a:noFill/>
        </p:spPr>
        <p:txBody>
          <a:bodyPr wrap="none" rtlCol="0">
            <a:spAutoFit/>
          </a:bodyPr>
          <a:lstStyle/>
          <a:p>
            <a:pPr algn="ctr"/>
            <a:r>
              <a:rPr lang="zh-CN" altLang="en-US" b="1" spc="100" dirty="0">
                <a:solidFill>
                  <a:schemeClr val="bg1">
                    <a:lumMod val="50000"/>
                  </a:schemeClr>
                </a:solidFill>
              </a:rPr>
              <a:t>结果验证</a:t>
            </a:r>
          </a:p>
        </p:txBody>
      </p:sp>
      <p:sp>
        <p:nvSpPr>
          <p:cNvPr id="32" name="淘宝-想搞设计PPT(倒卖必究)-11">
            <a:extLst>
              <a:ext uri="{FF2B5EF4-FFF2-40B4-BE49-F238E27FC236}">
                <a16:creationId xmlns:a16="http://schemas.microsoft.com/office/drawing/2014/main" id="{982D47E2-18A5-EAB6-A30D-E7A816E111DF}"/>
              </a:ext>
            </a:extLst>
          </p:cNvPr>
          <p:cNvSpPr txBox="1"/>
          <p:nvPr/>
        </p:nvSpPr>
        <p:spPr>
          <a:xfrm>
            <a:off x="10090305" y="211334"/>
            <a:ext cx="1159292" cy="369332"/>
          </a:xfrm>
          <a:prstGeom prst="rect">
            <a:avLst/>
          </a:prstGeom>
          <a:noFill/>
        </p:spPr>
        <p:txBody>
          <a:bodyPr wrap="none" rtlCol="0">
            <a:spAutoFit/>
          </a:bodyPr>
          <a:lstStyle/>
          <a:p>
            <a:pPr algn="ctr"/>
            <a:r>
              <a:rPr lang="zh-CN" altLang="en-US" b="1" spc="100" dirty="0">
                <a:solidFill>
                  <a:schemeClr val="bg1">
                    <a:lumMod val="50000"/>
                  </a:schemeClr>
                </a:solidFill>
              </a:rPr>
              <a:t>实训总结</a:t>
            </a:r>
          </a:p>
        </p:txBody>
      </p:sp>
      <p:pic>
        <p:nvPicPr>
          <p:cNvPr id="33" name="Picture 26" descr="同济大学.png">
            <a:extLst>
              <a:ext uri="{FF2B5EF4-FFF2-40B4-BE49-F238E27FC236}">
                <a16:creationId xmlns:a16="http://schemas.microsoft.com/office/drawing/2014/main" id="{1A9F975E-592C-0D8F-1B53-4BC33AF123EC}"/>
              </a:ext>
            </a:extLst>
          </p:cNvPr>
          <p:cNvPicPr>
            <a:picLocks noChangeAspect="1"/>
          </p:cNvPicPr>
          <p:nvPr/>
        </p:nvPicPr>
        <p:blipFill>
          <a:blip r:embed="rId5"/>
          <a:stretch>
            <a:fillRect/>
          </a:stretch>
        </p:blipFill>
        <p:spPr>
          <a:xfrm>
            <a:off x="356020" y="158235"/>
            <a:ext cx="2011854" cy="501415"/>
          </a:xfrm>
          <a:prstGeom prst="rect">
            <a:avLst/>
          </a:prstGeom>
        </p:spPr>
      </p:pic>
      <p:cxnSp>
        <p:nvCxnSpPr>
          <p:cNvPr id="34" name="淘宝-想搞设计PPT(倒卖必究)-6">
            <a:extLst>
              <a:ext uri="{FF2B5EF4-FFF2-40B4-BE49-F238E27FC236}">
                <a16:creationId xmlns:a16="http://schemas.microsoft.com/office/drawing/2014/main" id="{D9080B71-7F72-916C-92A0-43A161CD3F82}"/>
              </a:ext>
            </a:extLst>
          </p:cNvPr>
          <p:cNvCxnSpPr/>
          <p:nvPr/>
        </p:nvCxnSpPr>
        <p:spPr>
          <a:xfrm>
            <a:off x="4554787" y="252000"/>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35" name="淘宝-想搞设计PPT(倒卖必究)-10">
            <a:extLst>
              <a:ext uri="{FF2B5EF4-FFF2-40B4-BE49-F238E27FC236}">
                <a16:creationId xmlns:a16="http://schemas.microsoft.com/office/drawing/2014/main" id="{8540DB5D-FA9B-A806-0784-EE5E890AFBF2}"/>
              </a:ext>
            </a:extLst>
          </p:cNvPr>
          <p:cNvSpPr/>
          <p:nvPr/>
        </p:nvSpPr>
        <p:spPr>
          <a:xfrm>
            <a:off x="6330474" y="0"/>
            <a:ext cx="1890261" cy="792000"/>
          </a:xfrm>
          <a:prstGeom prst="rect">
            <a:avLst/>
          </a:prstGeom>
          <a:solidFill>
            <a:srgbClr val="095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b="1" spc="100" dirty="0">
                <a:solidFill>
                  <a:schemeClr val="bg1"/>
                </a:solidFill>
              </a:rPr>
              <a:t>实训方案与复现</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淘宝-想搞设计PPT(倒卖必究)-36"/>
          <p:cNvSpPr/>
          <p:nvPr/>
        </p:nvSpPr>
        <p:spPr>
          <a:xfrm flipH="1">
            <a:off x="442589" y="1470990"/>
            <a:ext cx="11306175" cy="4993309"/>
          </a:xfrm>
          <a:prstGeom prst="roundRect">
            <a:avLst>
              <a:gd name="adj" fmla="val 2368"/>
            </a:avLst>
          </a:prstGeom>
          <a:solidFill>
            <a:srgbClr val="FFFFFF"/>
          </a:solidFill>
          <a:ln w="25400" cap="flat" cmpd="sng" algn="ctr">
            <a:noFill/>
            <a:prstDash val="solid"/>
          </a:ln>
          <a:effectLst>
            <a:outerShdw blurRad="381000" dist="127000" dir="4800000" algn="t" rotWithShape="0">
              <a:prstClr val="black">
                <a:alpha val="11000"/>
              </a:prstClr>
            </a:outerShdw>
          </a:effectLst>
        </p:spPr>
        <p:txBody>
          <a:bodyPr rtlCol="0" anchor="ctr"/>
          <a:lstStyle/>
          <a:p>
            <a:pPr algn="ctr"/>
            <a:endParaRPr lang="en-US" kern="0" dirty="0">
              <a:solidFill>
                <a:srgbClr val="FFFFFF"/>
              </a:solidFill>
              <a:latin typeface="Calibri" panose="020F0502020204030204"/>
            </a:endParaRPr>
          </a:p>
        </p:txBody>
      </p:sp>
      <p:sp>
        <p:nvSpPr>
          <p:cNvPr id="15" name="淘宝-想搞设计PPT(倒卖必究)-15"/>
          <p:cNvSpPr>
            <a:spLocks noGrp="1"/>
          </p:cNvSpPr>
          <p:nvPr>
            <p:ph type="sldNum" sz="quarter" idx="4"/>
          </p:nvPr>
        </p:nvSpPr>
        <p:spPr>
          <a:xfrm>
            <a:off x="9366250" y="6464300"/>
            <a:ext cx="2743200" cy="365125"/>
          </a:xfrm>
        </p:spPr>
        <p:txBody>
          <a:bodyPr/>
          <a:lstStyle>
            <a:lvl1pPr>
              <a:defRPr sz="1000">
                <a:latin typeface="Arial" panose="020B0604020202020204" pitchFamily="34" charset="0"/>
                <a:cs typeface="Arial" panose="020B0604020202020204" pitchFamily="34" charset="0"/>
              </a:defRPr>
            </a:lvl1pPr>
          </a:lstStyle>
          <a:p>
            <a:fld id="{DE889C00-3007-445F-903C-C55D6E6A648E}" type="slidenum">
              <a:rPr lang="zh-CN" altLang="en-US" smtClean="0"/>
              <a:t>12</a:t>
            </a:fld>
            <a:endParaRPr lang="zh-CN" altLang="en-US"/>
          </a:p>
        </p:txBody>
      </p:sp>
      <p:sp>
        <p:nvSpPr>
          <p:cNvPr id="13" name="淘宝-想搞设计PPT(倒卖必究)-13"/>
          <p:cNvSpPr txBox="1"/>
          <p:nvPr/>
        </p:nvSpPr>
        <p:spPr>
          <a:xfrm>
            <a:off x="344472" y="1047445"/>
            <a:ext cx="3562350" cy="423545"/>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2400" b="1" kern="1200" spc="5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stStyle>
          <a:p>
            <a:pPr algn="l"/>
            <a:r>
              <a:rPr lang="en-US" altLang="zh-CN">
                <a:solidFill/>
              </a:rPr>
              <a:t>3.2 </a:t>
            </a:r>
            <a:r>
              <a:rPr lang="zh-CN" altLang="en-US">
                <a:solidFill/>
              </a:rPr>
              <a:t>训练策略与代码实现</a:t>
            </a:r>
          </a:p>
        </p:txBody>
      </p:sp>
      <p:cxnSp>
        <p:nvCxnSpPr>
          <p:cNvPr id="12" name="淘宝-想搞设计PPT(倒卖必究)-12"/>
          <p:cNvCxnSpPr/>
          <p:nvPr/>
        </p:nvCxnSpPr>
        <p:spPr>
          <a:xfrm>
            <a:off x="425752" y="1508520"/>
            <a:ext cx="1836000"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21" name="淘宝-想搞设计PPT(倒卖必究)-21"/>
          <p:cNvSpPr/>
          <p:nvPr/>
        </p:nvSpPr>
        <p:spPr>
          <a:xfrm flipH="1">
            <a:off x="515999" y="1803322"/>
            <a:ext cx="11233085" cy="4505403"/>
          </a:xfrm>
          <a:prstGeom prst="roundRect">
            <a:avLst>
              <a:gd name="adj" fmla="val 3552"/>
            </a:avLst>
          </a:prstGeom>
          <a:no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en-US" kern="0" dirty="0">
              <a:solidFill>
                <a:srgbClr val="FFFFFF"/>
              </a:solidFill>
              <a:latin typeface="Calibri" panose="020F0502020204030204"/>
            </a:endParaRPr>
          </a:p>
        </p:txBody>
      </p:sp>
      <p:cxnSp>
        <p:nvCxnSpPr>
          <p:cNvPr id="28" name="直接连接符 27"/>
          <p:cNvCxnSpPr>
            <a:cxnSpLocks/>
          </p:cNvCxnSpPr>
          <p:nvPr>
            <p:custDataLst>
              <p:tags r:id="rId1"/>
            </p:custDataLst>
          </p:nvPr>
        </p:nvCxnSpPr>
        <p:spPr>
          <a:xfrm flipH="1">
            <a:off x="5946339" y="1508519"/>
            <a:ext cx="16838" cy="4905116"/>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mc:AlternateContent xmlns:mc="http://schemas.openxmlformats.org/markup-compatibility/2006" xmlns:a14="http://schemas.microsoft.com/office/drawing/2010/main">
        <mc:Choice Requires="a14">
          <p:sp>
            <p:nvSpPr>
              <p:cNvPr id="14" name="文本框 13"/>
              <p:cNvSpPr txBox="1"/>
              <p:nvPr/>
            </p:nvSpPr>
            <p:spPr>
              <a:xfrm>
                <a:off x="556785" y="1508519"/>
                <a:ext cx="5348766" cy="4718921"/>
              </a:xfrm>
              <a:prstGeom prst="rect">
                <a:avLst/>
              </a:prstGeom>
              <a:noFill/>
            </p:spPr>
            <p:txBody>
              <a:bodyPr wrap="square" rtlCol="0" anchor="t">
                <a:spAutoFit/>
              </a:bodyPr>
              <a:lstStyle/>
              <a:p>
                <a:pPr indent="0" fontAlgn="auto">
                  <a:lnSpc>
                    <a:spcPct val="125000"/>
                  </a:lnSpc>
                </a:pPr>
                <a:r>
                  <a:rPr lang="zh-CN" altLang="en-US" b="1" dirty="0">
                    <a:solidFill>
                      <a:schemeClr val="accent1"/>
                    </a:solidFill>
                  </a:rPr>
                  <a:t>1. 扩散调度器设计 (Diffusion Scheduler)</a:t>
                </a:r>
              </a:p>
              <a:p>
                <a:pPr marL="285750" indent="-285750" fontAlgn="auto">
                  <a:lnSpc>
                    <a:spcPct val="125000"/>
                  </a:lnSpc>
                  <a:buSzPct val="50000"/>
                  <a:buFont typeface="Wingdings" panose="05000000000000000000" pitchFamily="2" charset="2"/>
                  <a:buChar char="l"/>
                </a:pPr>
                <a:r>
                  <a:rPr lang="zh-CN" altLang="en-US" sz="1600" b="1" dirty="0"/>
                  <a:t>预计算优化 (Pre-calculation):</a:t>
                </a:r>
              </a:p>
              <a:p>
                <a:pPr fontAlgn="auto">
                  <a:lnSpc>
                    <a:spcPct val="125000"/>
                  </a:lnSpc>
                  <a:buSzPct val="50000"/>
                </a:pPr>
                <a:r>
                  <a:rPr lang="en-US" altLang="zh-CN" sz="1600" dirty="0"/>
                  <a:t>       </a:t>
                </a:r>
                <a:r>
                  <a:rPr lang="zh-CN" altLang="en-US" sz="1600" dirty="0"/>
                  <a:t>为了避免重复计算，构建 GaussianDiffusionTrainer 类。</a:t>
                </a:r>
              </a:p>
              <a:p>
                <a:pPr fontAlgn="auto">
                  <a:lnSpc>
                    <a:spcPct val="125000"/>
                  </a:lnSpc>
                  <a:buSzPct val="50000"/>
                </a:pPr>
                <a:r>
                  <a:rPr lang="zh-CN" altLang="en-US" sz="1600" dirty="0"/>
                  <a:t>在初始化阶段一次性计算好 </a:t>
                </a:r>
                <a14:m>
                  <m:oMath xmlns:m="http://schemas.openxmlformats.org/officeDocument/2006/math">
                    <m:sSub>
                      <m:sSubPr>
                        <m:ctrlPr>
                          <a:rPr lang="zh-CN" altLang="en-US" sz="1600" i="1" dirty="0" smtClean="0">
                            <a:latin typeface="Cambria Math" panose="02040503050406030204" pitchFamily="18" charset="0"/>
                          </a:rPr>
                        </m:ctrlPr>
                      </m:sSubPr>
                      <m:e>
                        <m:r>
                          <a:rPr lang="zh-CN" altLang="en-US" sz="1600" i="1" dirty="0" smtClean="0">
                            <a:latin typeface="Cambria Math" panose="02040503050406030204" pitchFamily="18" charset="0"/>
                          </a:rPr>
                          <m:t>𝛽</m:t>
                        </m:r>
                      </m:e>
                      <m:sub>
                        <m:r>
                          <a:rPr lang="zh-CN" altLang="en-US" sz="1600" i="1" dirty="0" smtClean="0">
                            <a:latin typeface="Cambria Math" panose="02040503050406030204" pitchFamily="18" charset="0"/>
                          </a:rPr>
                          <m:t>𝑡</m:t>
                        </m:r>
                      </m:sub>
                    </m:sSub>
                    <m:r>
                      <a:rPr lang="zh-CN" altLang="en-US" sz="1600" i="1" dirty="0" smtClean="0">
                        <a:latin typeface="Cambria Math" panose="02040503050406030204" pitchFamily="18" charset="0"/>
                      </a:rPr>
                      <m:t>,</m:t>
                    </m:r>
                    <m:sSub>
                      <m:sSubPr>
                        <m:ctrlPr>
                          <a:rPr lang="zh-CN" altLang="en-US" sz="1600" i="1" dirty="0" smtClean="0">
                            <a:latin typeface="Cambria Math" panose="02040503050406030204" pitchFamily="18" charset="0"/>
                          </a:rPr>
                        </m:ctrlPr>
                      </m:sSubPr>
                      <m:e>
                        <m:r>
                          <a:rPr lang="zh-CN" altLang="en-US" sz="1600" i="1" dirty="0" smtClean="0">
                            <a:latin typeface="Cambria Math" panose="02040503050406030204" pitchFamily="18" charset="0"/>
                          </a:rPr>
                          <m:t>𝛼</m:t>
                        </m:r>
                      </m:e>
                      <m:sub>
                        <m:r>
                          <a:rPr lang="zh-CN" altLang="en-US" sz="1600" i="1" dirty="0" smtClean="0">
                            <a:latin typeface="Cambria Math" panose="02040503050406030204" pitchFamily="18" charset="0"/>
                          </a:rPr>
                          <m:t>𝑡</m:t>
                        </m:r>
                      </m:sub>
                    </m:sSub>
                    <m:r>
                      <a:rPr lang="zh-CN" altLang="en-US" sz="1600" i="1" dirty="0" smtClean="0">
                        <a:latin typeface="Cambria Math" panose="02040503050406030204" pitchFamily="18" charset="0"/>
                      </a:rPr>
                      <m:t>,</m:t>
                    </m:r>
                    <m:acc>
                      <m:accPr>
                        <m:chr m:val="̅"/>
                        <m:ctrlPr>
                          <a:rPr lang="zh-CN" altLang="en-US" sz="1600" i="1" dirty="0" smtClean="0">
                            <a:latin typeface="Cambria Math" panose="02040503050406030204" pitchFamily="18" charset="0"/>
                          </a:rPr>
                        </m:ctrlPr>
                      </m:accPr>
                      <m:e>
                        <m:sSub>
                          <m:sSubPr>
                            <m:ctrlPr>
                              <a:rPr lang="zh-CN" altLang="en-US" sz="1600" i="1" dirty="0" smtClean="0">
                                <a:latin typeface="Cambria Math" panose="02040503050406030204" pitchFamily="18" charset="0"/>
                              </a:rPr>
                            </m:ctrlPr>
                          </m:sSubPr>
                          <m:e>
                            <m:r>
                              <a:rPr lang="zh-CN" altLang="en-US" sz="1600" i="1" dirty="0" smtClean="0">
                                <a:latin typeface="Cambria Math" panose="02040503050406030204" pitchFamily="18" charset="0"/>
                              </a:rPr>
                              <m:t>𝛼</m:t>
                            </m:r>
                          </m:e>
                          <m:sub>
                            <m:r>
                              <a:rPr lang="zh-CN" altLang="en-US" sz="1600" i="1" dirty="0" smtClean="0">
                                <a:latin typeface="Cambria Math" panose="02040503050406030204" pitchFamily="18" charset="0"/>
                              </a:rPr>
                              <m:t>𝑡</m:t>
                            </m:r>
                          </m:sub>
                        </m:sSub>
                      </m:e>
                    </m:acc>
                  </m:oMath>
                </a14:m>
                <a:r>
                  <a:rPr lang="zh-CN" altLang="en-US" sz="1600" dirty="0"/>
                  <a:t> 等参数，并注册为 PyTorch Buffer，仅占用极少显存。</a:t>
                </a:r>
              </a:p>
              <a:p>
                <a:pPr marL="285750" indent="-285750" fontAlgn="auto">
                  <a:lnSpc>
                    <a:spcPct val="125000"/>
                  </a:lnSpc>
                  <a:buSzPct val="50000"/>
                  <a:buFont typeface="Wingdings" panose="05000000000000000000" pitchFamily="2" charset="2"/>
                  <a:buChar char="l"/>
                </a:pPr>
                <a:r>
                  <a:rPr lang="zh-CN" altLang="en-US" sz="1600" b="1" dirty="0"/>
                  <a:t>Beta 调度策略 (Linear Schedule):</a:t>
                </a:r>
              </a:p>
              <a:p>
                <a:pPr fontAlgn="auto">
                  <a:lnSpc>
                    <a:spcPct val="125000"/>
                  </a:lnSpc>
                  <a:buSzPct val="50000"/>
                </a:pPr>
                <a:r>
                  <a:rPr lang="zh-CN" altLang="en-US" sz="1600" dirty="0"/>
                  <a:t>采用线性插值生成 </a:t>
                </a:r>
                <a14:m>
                  <m:oMath xmlns:m="http://schemas.openxmlformats.org/officeDocument/2006/math">
                    <m:r>
                      <a:rPr lang="zh-CN" altLang="en-US" sz="1600" i="1" dirty="0" smtClean="0">
                        <a:latin typeface="Cambria Math" panose="02040503050406030204" pitchFamily="18" charset="0"/>
                      </a:rPr>
                      <m:t>𝛽</m:t>
                    </m:r>
                  </m:oMath>
                </a14:m>
                <a:r>
                  <a:rPr lang="zh-CN" altLang="en-US" sz="1600" dirty="0"/>
                  <a:t> 序列。</a:t>
                </a:r>
              </a:p>
              <a:p>
                <a:pPr fontAlgn="auto">
                  <a:lnSpc>
                    <a:spcPct val="125000"/>
                  </a:lnSpc>
                  <a:buSzPct val="50000"/>
                </a:pPr>
                <a:r>
                  <a:rPr lang="zh-CN" altLang="en-US" sz="1600" dirty="0"/>
                  <a:t>设定范围：</a:t>
                </a:r>
                <a14:m>
                  <m:oMath xmlns:m="http://schemas.openxmlformats.org/officeDocument/2006/math">
                    <m:sSub>
                      <m:sSubPr>
                        <m:ctrlPr>
                          <a:rPr lang="zh-CN" altLang="en-US" sz="1600" i="1" dirty="0" smtClean="0">
                            <a:latin typeface="Cambria Math" panose="02040503050406030204" pitchFamily="18" charset="0"/>
                          </a:rPr>
                        </m:ctrlPr>
                      </m:sSubPr>
                      <m:e>
                        <m:r>
                          <a:rPr lang="zh-CN" altLang="en-US" sz="1600" i="1" dirty="0" smtClean="0">
                            <a:latin typeface="Cambria Math" panose="02040503050406030204" pitchFamily="18" charset="0"/>
                          </a:rPr>
                          <m:t>𝛽</m:t>
                        </m:r>
                      </m:e>
                      <m:sub>
                        <m:r>
                          <a:rPr lang="zh-CN" altLang="en-US" sz="1600" i="1" dirty="0">
                            <a:latin typeface="Cambria Math" panose="02040503050406030204" pitchFamily="18" charset="0"/>
                          </a:rPr>
                          <m:t>1</m:t>
                        </m:r>
                      </m:sub>
                    </m:sSub>
                    <m:r>
                      <a:rPr lang="zh-CN" altLang="en-US" sz="1600" i="1" dirty="0">
                        <a:latin typeface="Cambria Math" panose="02040503050406030204" pitchFamily="18" charset="0"/>
                      </a:rPr>
                      <m:t>=</m:t>
                    </m:r>
                    <m:sSup>
                      <m:sSupPr>
                        <m:ctrlPr>
                          <a:rPr lang="zh-CN" altLang="en-US" sz="1600" i="1" dirty="0">
                            <a:latin typeface="Cambria Math" panose="02040503050406030204" pitchFamily="18" charset="0"/>
                          </a:rPr>
                        </m:ctrlPr>
                      </m:sSupPr>
                      <m:e>
                        <m:r>
                          <a:rPr lang="zh-CN" altLang="en-US" sz="1600" i="1" dirty="0">
                            <a:latin typeface="Cambria Math" panose="02040503050406030204" pitchFamily="18" charset="0"/>
                          </a:rPr>
                          <m:t>10</m:t>
                        </m:r>
                      </m:e>
                      <m:sup>
                        <m:r>
                          <a:rPr lang="zh-CN" altLang="en-US" sz="1600" i="1" dirty="0">
                            <a:latin typeface="Cambria Math" panose="02040503050406030204" pitchFamily="18" charset="0"/>
                          </a:rPr>
                          <m:t>−4</m:t>
                        </m:r>
                      </m:sup>
                    </m:sSup>
                  </m:oMath>
                </a14:m>
                <a:r>
                  <a:rPr lang="zh-CN" altLang="en-US" sz="1600" dirty="0"/>
                  <a:t>到 </a:t>
                </a:r>
                <a14:m>
                  <m:oMath xmlns:m="http://schemas.openxmlformats.org/officeDocument/2006/math">
                    <m:sSub>
                      <m:sSubPr>
                        <m:ctrlPr>
                          <a:rPr lang="zh-CN" altLang="en-US" sz="1600" i="1" dirty="0" smtClean="0">
                            <a:latin typeface="Cambria Math" panose="02040503050406030204" pitchFamily="18" charset="0"/>
                          </a:rPr>
                        </m:ctrlPr>
                      </m:sSubPr>
                      <m:e>
                        <m:r>
                          <a:rPr lang="zh-CN" altLang="en-US" sz="1600" i="1" dirty="0" smtClean="0">
                            <a:latin typeface="Cambria Math" panose="02040503050406030204" pitchFamily="18" charset="0"/>
                          </a:rPr>
                          <m:t>𝛽</m:t>
                        </m:r>
                      </m:e>
                      <m:sub>
                        <m:r>
                          <a:rPr lang="zh-CN" altLang="en-US" sz="1600" i="1" dirty="0" smtClean="0">
                            <a:latin typeface="Cambria Math" panose="02040503050406030204" pitchFamily="18" charset="0"/>
                          </a:rPr>
                          <m:t>𝑇</m:t>
                        </m:r>
                      </m:sub>
                    </m:sSub>
                    <m:r>
                      <a:rPr lang="zh-CN" altLang="en-US" sz="1600" i="1" dirty="0" smtClean="0">
                        <a:latin typeface="Cambria Math" panose="02040503050406030204" pitchFamily="18" charset="0"/>
                      </a:rPr>
                      <m:t>=0.02</m:t>
                    </m:r>
                  </m:oMath>
                </a14:m>
                <a:r>
                  <a:rPr lang="zh-CN" altLang="en-US" sz="1600" dirty="0"/>
                  <a:t> (</a:t>
                </a:r>
                <a14:m>
                  <m:oMath xmlns:m="http://schemas.openxmlformats.org/officeDocument/2006/math">
                    <m:r>
                      <a:rPr lang="zh-CN" altLang="en-US" sz="1600" i="1" dirty="0" smtClean="0">
                        <a:latin typeface="Cambria Math" panose="02040503050406030204" pitchFamily="18" charset="0"/>
                      </a:rPr>
                      <m:t>𝑇</m:t>
                    </m:r>
                    <m:r>
                      <a:rPr lang="zh-CN" altLang="en-US" sz="1600" i="1" dirty="0" smtClean="0">
                        <a:latin typeface="Cambria Math" panose="02040503050406030204" pitchFamily="18" charset="0"/>
                      </a:rPr>
                      <m:t>=1000</m:t>
                    </m:r>
                  </m:oMath>
                </a14:m>
                <a:r>
                  <a:rPr lang="zh-CN" altLang="en-US" sz="1600" dirty="0"/>
                  <a:t>)。</a:t>
                </a:r>
              </a:p>
              <a:p>
                <a:pPr fontAlgn="auto">
                  <a:lnSpc>
                    <a:spcPct val="125000"/>
                  </a:lnSpc>
                  <a:buSzPct val="50000"/>
                </a:pPr>
                <a:r>
                  <a:rPr lang="zh-CN" altLang="en-US" sz="1600" dirty="0"/>
                  <a:t>目的： 保证加噪过程平滑，避免因某一步噪声突变破坏数据结构。</a:t>
                </a:r>
              </a:p>
              <a:p>
                <a:pPr marL="285750" indent="-285750" fontAlgn="auto">
                  <a:lnSpc>
                    <a:spcPct val="125000"/>
                  </a:lnSpc>
                  <a:buSzPct val="50000"/>
                  <a:buFont typeface="Wingdings" panose="05000000000000000000" pitchFamily="2" charset="2"/>
                  <a:buChar char="l"/>
                </a:pPr>
                <a:r>
                  <a:rPr lang="zh-CN" altLang="en-US" sz="1600" b="1" dirty="0"/>
                  <a:t>广播机制优化 (Broadcasting):</a:t>
                </a:r>
              </a:p>
              <a:p>
                <a:pPr fontAlgn="auto">
                  <a:lnSpc>
                    <a:spcPct val="125000"/>
                  </a:lnSpc>
                  <a:buSzPct val="50000"/>
                </a:pPr>
                <a:r>
                  <a:rPr lang="zh-CN" altLang="en-US" sz="1600" dirty="0"/>
                  <a:t>编写辅助函数 extract，将参数重塑为 [</a:t>
                </a:r>
                <a14:m>
                  <m:oMath xmlns:m="http://schemas.openxmlformats.org/officeDocument/2006/math">
                    <m:r>
                      <m:rPr>
                        <m:sty m:val="p"/>
                      </m:rPr>
                      <a:rPr lang="zh-CN" altLang="en-US" sz="1600" i="1" dirty="0" smtClean="0">
                        <a:latin typeface="Cambria Math" panose="02040503050406030204" pitchFamily="18" charset="0"/>
                      </a:rPr>
                      <m:t>Batch</m:t>
                    </m:r>
                    <m:r>
                      <a:rPr lang="zh-CN" altLang="en-US" sz="1600" i="1" dirty="0" smtClean="0">
                        <a:latin typeface="Cambria Math" panose="02040503050406030204" pitchFamily="18" charset="0"/>
                      </a:rPr>
                      <m:t>_</m:t>
                    </m:r>
                    <m:r>
                      <m:rPr>
                        <m:sty m:val="p"/>
                      </m:rPr>
                      <a:rPr lang="zh-CN" altLang="en-US" sz="1600" i="1" dirty="0" smtClean="0">
                        <a:latin typeface="Cambria Math" panose="02040503050406030204" pitchFamily="18" charset="0"/>
                      </a:rPr>
                      <m:t>Size</m:t>
                    </m:r>
                  </m:oMath>
                </a14:m>
                <a:r>
                  <a:rPr lang="zh-CN" altLang="en-US" sz="1600" dirty="0"/>
                  <a:t>, 1, 1, 1]。</a:t>
                </a:r>
              </a:p>
              <a:p>
                <a:pPr fontAlgn="auto">
                  <a:lnSpc>
                    <a:spcPct val="125000"/>
                  </a:lnSpc>
                  <a:buSzPct val="50000"/>
                </a:pPr>
                <a:r>
                  <a:rPr lang="zh-CN" altLang="en-US" sz="1600" dirty="0"/>
                  <a:t>优势： 充分利用 GPU 矩阵运算优势，直接与图像张量进行并行乘法。</a:t>
                </a:r>
              </a:p>
            </p:txBody>
          </p:sp>
        </mc:Choice>
        <mc:Fallback xmlns="">
          <p:sp>
            <p:nvSpPr>
              <p:cNvPr id="14" name="文本框 13"/>
              <p:cNvSpPr txBox="1">
                <a:spLocks noRot="1" noChangeAspect="1" noMove="1" noResize="1" noEditPoints="1" noAdjustHandles="1" noChangeArrowheads="1" noChangeShapeType="1" noTextEdit="1"/>
              </p:cNvSpPr>
              <p:nvPr/>
            </p:nvSpPr>
            <p:spPr>
              <a:xfrm>
                <a:off x="556785" y="1508519"/>
                <a:ext cx="5348766" cy="4718921"/>
              </a:xfrm>
              <a:prstGeom prst="rect">
                <a:avLst/>
              </a:prstGeom>
              <a:blipFill>
                <a:blip r:embed="rId3"/>
                <a:stretch>
                  <a:fillRect l="-911" r="-4442" b="-6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E1482402-3905-C082-2214-958FCF8E41A0}"/>
                  </a:ext>
                </a:extLst>
              </p:cNvPr>
              <p:cNvSpPr txBox="1"/>
              <p:nvPr/>
            </p:nvSpPr>
            <p:spPr>
              <a:xfrm>
                <a:off x="5963177" y="1470989"/>
                <a:ext cx="5856455" cy="2872197"/>
              </a:xfrm>
              <a:prstGeom prst="rect">
                <a:avLst/>
              </a:prstGeom>
              <a:noFill/>
            </p:spPr>
            <p:txBody>
              <a:bodyPr wrap="square">
                <a:spAutoFit/>
              </a:bodyPr>
              <a:lstStyle/>
              <a:p>
                <a:pPr>
                  <a:lnSpc>
                    <a:spcPct val="125000"/>
                  </a:lnSpc>
                  <a:buNone/>
                </a:pPr>
                <a:r>
                  <a:rPr lang="en-US" altLang="zh-CN" b="1" dirty="0">
                    <a:solidFill>
                      <a:schemeClr val="accent1"/>
                    </a:solidFill>
                  </a:rPr>
                  <a:t>2. </a:t>
                </a:r>
                <a:r>
                  <a:rPr lang="zh-CN" altLang="en-US" b="1" dirty="0">
                    <a:solidFill>
                      <a:schemeClr val="accent1"/>
                    </a:solidFill>
                  </a:rPr>
                  <a:t>训练循环逻辑 </a:t>
                </a:r>
                <a:r>
                  <a:rPr lang="en-US" altLang="zh-CN" b="1" dirty="0">
                    <a:solidFill>
                      <a:schemeClr val="accent1"/>
                    </a:solidFill>
                  </a:rPr>
                  <a:t>(Training Loop)</a:t>
                </a:r>
              </a:p>
              <a:p>
                <a:pPr marL="285750" indent="-285750">
                  <a:lnSpc>
                    <a:spcPct val="125000"/>
                  </a:lnSpc>
                  <a:buSzPct val="50000"/>
                  <a:buFont typeface="Wingdings" panose="05000000000000000000" pitchFamily="2" charset="2"/>
                  <a:buChar char="l"/>
                </a:pPr>
                <a:r>
                  <a:rPr lang="zh-CN" altLang="en-US" sz="1600" b="1" dirty="0"/>
                  <a:t>随机采样策略 </a:t>
                </a:r>
                <a:r>
                  <a:rPr lang="en-US" altLang="zh-CN" sz="1600" b="1" dirty="0"/>
                  <a:t>(Random Sampling):</a:t>
                </a:r>
              </a:p>
              <a:p>
                <a:pPr>
                  <a:lnSpc>
                    <a:spcPct val="125000"/>
                  </a:lnSpc>
                  <a:buSzPct val="50000"/>
                </a:pPr>
                <a:r>
                  <a:rPr lang="zh-CN" altLang="en-US" sz="1600" dirty="0"/>
                  <a:t>     不同于 </a:t>
                </a:r>
                <a:r>
                  <a:rPr lang="en-US" altLang="zh-CN" sz="1600" dirty="0"/>
                  <a:t>RNN </a:t>
                </a:r>
                <a:r>
                  <a:rPr lang="zh-CN" altLang="en-US" sz="1600" dirty="0"/>
                  <a:t>的序列训练，</a:t>
                </a:r>
                <a:r>
                  <a:rPr lang="en-US" altLang="zh-CN" sz="1600" dirty="0"/>
                  <a:t>DDPM </a:t>
                </a:r>
                <a:r>
                  <a:rPr lang="zh-CN" altLang="en-US" sz="1600" dirty="0"/>
                  <a:t>每次迭代随机采样一个时间步 </a:t>
                </a:r>
                <a14:m>
                  <m:oMath xmlns:m="http://schemas.openxmlformats.org/officeDocument/2006/math">
                    <m:r>
                      <a:rPr lang="en-US" altLang="zh-CN" sz="1600" i="1" dirty="0" smtClean="0">
                        <a:latin typeface="Cambria Math" panose="02040503050406030204" pitchFamily="18" charset="0"/>
                      </a:rPr>
                      <m:t>𝑡</m:t>
                    </m:r>
                    <m:r>
                      <a:rPr lang="en-US" altLang="zh-CN" sz="1600" i="1" dirty="0">
                        <a:latin typeface="Cambria Math" panose="02040503050406030204" pitchFamily="18" charset="0"/>
                      </a:rPr>
                      <m:t>∼</m:t>
                    </m:r>
                    <m:r>
                      <a:rPr lang="en-US" altLang="zh-CN" sz="1600" i="1" dirty="0">
                        <a:latin typeface="Cambria Math" panose="02040503050406030204" pitchFamily="18" charset="0"/>
                      </a:rPr>
                      <m:t>𝑈𝑛𝑖𝑓𝑜𝑟𝑚</m:t>
                    </m:r>
                    <m:d>
                      <m:dPr>
                        <m:ctrlPr>
                          <a:rPr lang="en-US" altLang="zh-CN" sz="1600" i="1" dirty="0">
                            <a:latin typeface="Cambria Math" panose="02040503050406030204" pitchFamily="18" charset="0"/>
                          </a:rPr>
                        </m:ctrlPr>
                      </m:dPr>
                      <m:e>
                        <m:r>
                          <a:rPr lang="en-US" altLang="zh-CN" sz="1600" i="1" dirty="0">
                            <a:latin typeface="Cambria Math" panose="02040503050406030204" pitchFamily="18" charset="0"/>
                          </a:rPr>
                          <m:t>1,</m:t>
                        </m:r>
                        <m:r>
                          <a:rPr lang="en-US" altLang="zh-CN" sz="1600" i="1" dirty="0">
                            <a:latin typeface="Cambria Math" panose="02040503050406030204" pitchFamily="18" charset="0"/>
                          </a:rPr>
                          <m:t>𝑇</m:t>
                        </m:r>
                      </m:e>
                    </m:d>
                  </m:oMath>
                </a14:m>
                <a:r>
                  <a:rPr lang="zh-CN" altLang="en-US" sz="1600" dirty="0"/>
                  <a:t>。</a:t>
                </a:r>
              </a:p>
              <a:p>
                <a:pPr>
                  <a:lnSpc>
                    <a:spcPct val="125000"/>
                  </a:lnSpc>
                  <a:buSzPct val="50000"/>
                </a:pPr>
                <a:r>
                  <a:rPr lang="zh-CN" altLang="en-US" sz="1600" dirty="0"/>
                  <a:t>      意义： 使模型同时学习去噪过程的各个阶段（从微弱噪声到强噪声），且训练成本与 </a:t>
                </a:r>
                <a14:m>
                  <m:oMath xmlns:m="http://schemas.openxmlformats.org/officeDocument/2006/math">
                    <m:r>
                      <a:rPr lang="en-US" altLang="zh-CN" sz="1600" i="1" dirty="0" smtClean="0">
                        <a:latin typeface="Cambria Math" panose="02040503050406030204" pitchFamily="18" charset="0"/>
                      </a:rPr>
                      <m:t>𝑇</m:t>
                    </m:r>
                  </m:oMath>
                </a14:m>
                <a:r>
                  <a:rPr lang="en-US" altLang="zh-CN" sz="1600" dirty="0"/>
                  <a:t> </a:t>
                </a:r>
                <a:r>
                  <a:rPr lang="zh-CN" altLang="en-US" sz="1600" dirty="0"/>
                  <a:t>无关，极大提升效率。</a:t>
                </a:r>
              </a:p>
              <a:p>
                <a:pPr marL="285750" indent="-285750">
                  <a:lnSpc>
                    <a:spcPct val="125000"/>
                  </a:lnSpc>
                  <a:buSzPct val="50000"/>
                  <a:buFont typeface="Wingdings" panose="05000000000000000000" pitchFamily="2" charset="2"/>
                  <a:buChar char="l"/>
                </a:pPr>
                <a:r>
                  <a:rPr lang="zh-CN" altLang="en-US" sz="1600" b="1" dirty="0"/>
                  <a:t>核心 </a:t>
                </a:r>
                <a:r>
                  <a:rPr lang="en-US" altLang="zh-CN" sz="1600" b="1" dirty="0"/>
                  <a:t>Loss </a:t>
                </a:r>
                <a:r>
                  <a:rPr lang="zh-CN" altLang="en-US" sz="1600" b="1" dirty="0"/>
                  <a:t>计算：</a:t>
                </a:r>
              </a:p>
              <a:p>
                <a:pPr>
                  <a:lnSpc>
                    <a:spcPct val="125000"/>
                  </a:lnSpc>
                  <a:buNone/>
                </a:pPr>
                <a:r>
                  <a:rPr lang="zh-CN" altLang="en-US" sz="1600" dirty="0"/>
                  <a:t>      生成随机高斯噪声 </a:t>
                </a:r>
                <a14:m>
                  <m:oMath xmlns:m="http://schemas.openxmlformats.org/officeDocument/2006/math">
                    <m:r>
                      <a:rPr lang="en-US" altLang="zh-CN" sz="1600" i="1" dirty="0" smtClean="0">
                        <a:latin typeface="Cambria Math" panose="02040503050406030204" pitchFamily="18" charset="0"/>
                      </a:rPr>
                      <m:t>𝜖</m:t>
                    </m:r>
                    <m:r>
                      <a:rPr lang="en-US" altLang="zh-CN" sz="1600" i="1" dirty="0" smtClean="0">
                        <a:latin typeface="Cambria Math" panose="02040503050406030204" pitchFamily="18" charset="0"/>
                      </a:rPr>
                      <m:t>∼</m:t>
                    </m:r>
                    <m:r>
                      <a:rPr lang="en-US" altLang="zh-CN" sz="1600" i="1" dirty="0" smtClean="0">
                        <a:latin typeface="Cambria Math" panose="02040503050406030204" pitchFamily="18" charset="0"/>
                      </a:rPr>
                      <m:t>𝒩</m:t>
                    </m:r>
                    <m:d>
                      <m:dPr>
                        <m:ctrlPr>
                          <a:rPr lang="en-US" altLang="zh-CN" sz="1600" i="1" dirty="0" smtClean="0">
                            <a:latin typeface="Cambria Math" panose="02040503050406030204" pitchFamily="18" charset="0"/>
                          </a:rPr>
                        </m:ctrlPr>
                      </m:dPr>
                      <m:e>
                        <m:r>
                          <a:rPr lang="en-US" altLang="zh-CN" sz="1600" i="1" dirty="0" smtClean="0">
                            <a:latin typeface="Cambria Math" panose="02040503050406030204" pitchFamily="18" charset="0"/>
                          </a:rPr>
                          <m:t>0,</m:t>
                        </m:r>
                        <m:r>
                          <a:rPr lang="en-US" altLang="zh-CN" sz="1600" i="1" dirty="0" smtClean="0">
                            <a:latin typeface="Cambria Math" panose="02040503050406030204" pitchFamily="18" charset="0"/>
                          </a:rPr>
                          <m:t>𝐈</m:t>
                        </m:r>
                      </m:e>
                    </m:d>
                  </m:oMath>
                </a14:m>
                <a:r>
                  <a:rPr lang="zh-CN" altLang="en-US" sz="1600" dirty="0"/>
                  <a:t>。</a:t>
                </a:r>
              </a:p>
              <a:p>
                <a:pPr>
                  <a:lnSpc>
                    <a:spcPct val="125000"/>
                  </a:lnSpc>
                  <a:buNone/>
                </a:pPr>
                <a:r>
                  <a:rPr lang="zh-CN" altLang="en-US" sz="1600" dirty="0"/>
                  <a:t>      计算 </a:t>
                </a:r>
                <a:r>
                  <a:rPr lang="en-US" altLang="zh-CN" sz="1600" dirty="0"/>
                  <a:t>MSE Loss: </a:t>
                </a:r>
                <a14:m>
                  <m:oMath xmlns:m="http://schemas.openxmlformats.org/officeDocument/2006/math">
                    <m:sSup>
                      <m:sSupPr>
                        <m:ctrlPr>
                          <a:rPr lang="en-US" altLang="zh-CN" sz="1600" i="1" dirty="0" smtClean="0">
                            <a:latin typeface="Cambria Math" panose="02040503050406030204" pitchFamily="18" charset="0"/>
                          </a:rPr>
                        </m:ctrlPr>
                      </m:sSupPr>
                      <m:e>
                        <m:d>
                          <m:dPr>
                            <m:begChr m:val="|"/>
                            <m:endChr m:val="|"/>
                            <m:ctrlPr>
                              <a:rPr lang="en-US" altLang="zh-CN" sz="1600" i="1" dirty="0" smtClean="0">
                                <a:latin typeface="Cambria Math" panose="02040503050406030204" pitchFamily="18" charset="0"/>
                              </a:rPr>
                            </m:ctrlPr>
                          </m:dPr>
                          <m:e>
                            <m:r>
                              <a:rPr lang="en-US" altLang="zh-CN" sz="1600" i="1" dirty="0" smtClean="0">
                                <a:latin typeface="Cambria Math" panose="02040503050406030204" pitchFamily="18" charset="0"/>
                              </a:rPr>
                              <m:t>𝜖</m:t>
                            </m:r>
                            <m:r>
                              <a:rPr lang="en-US" altLang="zh-CN" sz="1600" i="1" dirty="0">
                                <a:latin typeface="Cambria Math" panose="02040503050406030204" pitchFamily="18" charset="0"/>
                              </a:rPr>
                              <m:t>−</m:t>
                            </m:r>
                            <m:sSub>
                              <m:sSubPr>
                                <m:ctrlPr>
                                  <a:rPr lang="en-US" altLang="zh-CN" sz="1600" i="1" dirty="0">
                                    <a:latin typeface="Cambria Math" panose="02040503050406030204" pitchFamily="18" charset="0"/>
                                  </a:rPr>
                                </m:ctrlPr>
                              </m:sSubPr>
                              <m:e>
                                <m:r>
                                  <a:rPr lang="en-US" altLang="zh-CN" sz="1600" i="1" dirty="0">
                                    <a:latin typeface="Cambria Math" panose="02040503050406030204" pitchFamily="18" charset="0"/>
                                  </a:rPr>
                                  <m:t>𝜖</m:t>
                                </m:r>
                              </m:e>
                              <m:sub>
                                <m:r>
                                  <a:rPr lang="en-US" altLang="zh-CN" sz="1600" i="1" dirty="0">
                                    <a:latin typeface="Cambria Math" panose="02040503050406030204" pitchFamily="18" charset="0"/>
                                  </a:rPr>
                                  <m:t>𝜃</m:t>
                                </m:r>
                              </m:sub>
                            </m:sSub>
                            <m:d>
                              <m:dPr>
                                <m:ctrlPr>
                                  <a:rPr lang="en-US" altLang="zh-CN" sz="1600" i="1" dirty="0">
                                    <a:latin typeface="Cambria Math" panose="02040503050406030204" pitchFamily="18" charset="0"/>
                                  </a:rPr>
                                </m:ctrlPr>
                              </m:dPr>
                              <m:e>
                                <m:r>
                                  <m:rPr>
                                    <m:nor/>
                                  </m:rPr>
                                  <a:rPr lang="en-US" altLang="zh-CN" sz="1600" i="0" dirty="0" err="1">
                                    <a:latin typeface="Cambria Math" panose="02040503050406030204" pitchFamily="18" charset="0"/>
                                  </a:rPr>
                                  <m:t>NoisyInput</m:t>
                                </m:r>
                                <m:r>
                                  <a:rPr lang="en-US" altLang="zh-CN" sz="1600" i="1" dirty="0">
                                    <a:latin typeface="Cambria Math" panose="02040503050406030204" pitchFamily="18" charset="0"/>
                                  </a:rPr>
                                  <m:t>,</m:t>
                                </m:r>
                                <m:r>
                                  <a:rPr lang="en-US" altLang="zh-CN" sz="1600" i="1" dirty="0">
                                    <a:latin typeface="Cambria Math" panose="02040503050406030204" pitchFamily="18" charset="0"/>
                                  </a:rPr>
                                  <m:t>𝑡</m:t>
                                </m:r>
                              </m:e>
                            </m:d>
                          </m:e>
                        </m:d>
                      </m:e>
                      <m:sup>
                        <m:r>
                          <a:rPr lang="en-US" altLang="zh-CN" sz="1600" i="1" dirty="0" smtClean="0">
                            <a:latin typeface="Cambria Math" panose="02040503050406030204" pitchFamily="18" charset="0"/>
                          </a:rPr>
                          <m:t>2</m:t>
                        </m:r>
                      </m:sup>
                    </m:sSup>
                  </m:oMath>
                </a14:m>
                <a:r>
                  <a:rPr lang="zh-CN" altLang="en-US" sz="1600" dirty="0"/>
                  <a:t>。</a:t>
                </a:r>
              </a:p>
            </p:txBody>
          </p:sp>
        </mc:Choice>
        <mc:Fallback xmlns="">
          <p:sp>
            <p:nvSpPr>
              <p:cNvPr id="16" name="文本框 15">
                <a:extLst>
                  <a:ext uri="{FF2B5EF4-FFF2-40B4-BE49-F238E27FC236}">
                    <a16:creationId xmlns:a16="http://schemas.microsoft.com/office/drawing/2014/main" id="{E1482402-3905-C082-2214-958FCF8E41A0}"/>
                  </a:ext>
                </a:extLst>
              </p:cNvPr>
              <p:cNvSpPr txBox="1">
                <a:spLocks noRot="1" noChangeAspect="1" noMove="1" noResize="1" noEditPoints="1" noAdjustHandles="1" noChangeArrowheads="1" noChangeShapeType="1" noTextEdit="1"/>
              </p:cNvSpPr>
              <p:nvPr/>
            </p:nvSpPr>
            <p:spPr>
              <a:xfrm>
                <a:off x="5963177" y="1470989"/>
                <a:ext cx="5856455" cy="2872197"/>
              </a:xfrm>
              <a:prstGeom prst="rect">
                <a:avLst/>
              </a:prstGeom>
              <a:blipFill>
                <a:blip r:embed="rId4"/>
                <a:stretch>
                  <a:fillRect l="-832" b="-1911"/>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69819740-FA7D-6611-D8E2-A379D16D1FF6}"/>
              </a:ext>
            </a:extLst>
          </p:cNvPr>
          <p:cNvSpPr txBox="1"/>
          <p:nvPr/>
        </p:nvSpPr>
        <p:spPr>
          <a:xfrm>
            <a:off x="6019747" y="4275389"/>
            <a:ext cx="6440051" cy="2256708"/>
          </a:xfrm>
          <a:prstGeom prst="rect">
            <a:avLst/>
          </a:prstGeom>
          <a:noFill/>
        </p:spPr>
        <p:txBody>
          <a:bodyPr wrap="square">
            <a:spAutoFit/>
          </a:bodyPr>
          <a:lstStyle/>
          <a:p>
            <a:pPr>
              <a:lnSpc>
                <a:spcPct val="125000"/>
              </a:lnSpc>
              <a:buNone/>
            </a:pPr>
            <a:r>
              <a:rPr lang="en-US" altLang="zh-CN" b="1" dirty="0">
                <a:solidFill>
                  <a:schemeClr val="accent1"/>
                </a:solidFill>
              </a:rPr>
              <a:t>3. </a:t>
            </a:r>
            <a:r>
              <a:rPr lang="zh-CN" altLang="en-US" b="1" dirty="0">
                <a:solidFill>
                  <a:schemeClr val="accent1"/>
                </a:solidFill>
              </a:rPr>
              <a:t>工程挑战与解决方案 </a:t>
            </a:r>
            <a:r>
              <a:rPr lang="en-US" altLang="zh-CN" b="1" dirty="0">
                <a:solidFill>
                  <a:schemeClr val="accent1"/>
                </a:solidFill>
              </a:rPr>
              <a:t>(Engineering Tricks)</a:t>
            </a:r>
          </a:p>
          <a:p>
            <a:pPr marL="285750" indent="-285750">
              <a:lnSpc>
                <a:spcPct val="125000"/>
              </a:lnSpc>
              <a:buSzPct val="50000"/>
              <a:buFont typeface="Wingdings" panose="05000000000000000000" pitchFamily="2" charset="2"/>
              <a:buChar char="l"/>
            </a:pPr>
            <a:r>
              <a:rPr lang="zh-CN" altLang="en-US" sz="1600" b="1" dirty="0"/>
              <a:t>问题 </a:t>
            </a:r>
            <a:r>
              <a:rPr lang="en-US" altLang="zh-CN" sz="1600" b="1" dirty="0"/>
              <a:t>1</a:t>
            </a:r>
            <a:r>
              <a:rPr lang="zh-CN" altLang="en-US" sz="1600" b="1" dirty="0"/>
              <a:t>：显存溢出 </a:t>
            </a:r>
            <a:r>
              <a:rPr lang="en-US" altLang="zh-CN" sz="1600" b="1" dirty="0"/>
              <a:t>(OOM)</a:t>
            </a:r>
          </a:p>
          <a:p>
            <a:pPr>
              <a:lnSpc>
                <a:spcPct val="125000"/>
              </a:lnSpc>
              <a:buSzPct val="50000"/>
            </a:pPr>
            <a:r>
              <a:rPr lang="zh-CN" altLang="en-US" sz="1600" dirty="0"/>
              <a:t>现象： </a:t>
            </a:r>
            <a:r>
              <a:rPr lang="en-US" altLang="zh-CN" sz="1600" dirty="0"/>
              <a:t>RTX 3090 </a:t>
            </a:r>
            <a:r>
              <a:rPr lang="zh-CN" altLang="en-US" sz="1600" dirty="0"/>
              <a:t>在默认 </a:t>
            </a:r>
            <a:r>
              <a:rPr lang="en-US" altLang="zh-CN" sz="1600" dirty="0"/>
              <a:t>Batch Size </a:t>
            </a:r>
            <a:r>
              <a:rPr lang="zh-CN" altLang="en-US" sz="1600" dirty="0"/>
              <a:t>下无法运行。</a:t>
            </a:r>
          </a:p>
          <a:p>
            <a:pPr>
              <a:lnSpc>
                <a:spcPct val="125000"/>
              </a:lnSpc>
              <a:buSzPct val="50000"/>
            </a:pPr>
            <a:r>
              <a:rPr lang="zh-CN" altLang="en-US" sz="1600" dirty="0"/>
              <a:t>解决： 调整 </a:t>
            </a:r>
            <a:r>
              <a:rPr lang="en-US" altLang="zh-CN" sz="1600" dirty="0"/>
              <a:t>Batch Size = 32</a:t>
            </a:r>
            <a:r>
              <a:rPr lang="zh-CN" altLang="en-US" sz="1600" dirty="0"/>
              <a:t>，并优化计算图显存占用。</a:t>
            </a:r>
          </a:p>
          <a:p>
            <a:pPr marL="285750" indent="-285750">
              <a:lnSpc>
                <a:spcPct val="125000"/>
              </a:lnSpc>
              <a:buSzPct val="50000"/>
              <a:buFont typeface="Wingdings" panose="05000000000000000000" pitchFamily="2" charset="2"/>
              <a:buChar char="l"/>
            </a:pPr>
            <a:r>
              <a:rPr lang="zh-CN" altLang="en-US" sz="1600" b="1" dirty="0"/>
              <a:t>问题 </a:t>
            </a:r>
            <a:r>
              <a:rPr lang="en-US" altLang="zh-CN" sz="1600" b="1" dirty="0"/>
              <a:t>2</a:t>
            </a:r>
            <a:r>
              <a:rPr lang="zh-CN" altLang="en-US" sz="1600" b="1" dirty="0"/>
              <a:t>：训练初期梯度爆炸</a:t>
            </a:r>
          </a:p>
          <a:p>
            <a:pPr>
              <a:lnSpc>
                <a:spcPct val="125000"/>
              </a:lnSpc>
              <a:buNone/>
            </a:pPr>
            <a:r>
              <a:rPr lang="zh-CN" altLang="en-US" sz="1600" dirty="0"/>
              <a:t>现象： </a:t>
            </a:r>
            <a:r>
              <a:rPr lang="en-US" altLang="zh-CN" sz="1600" dirty="0"/>
              <a:t>Loss </a:t>
            </a:r>
            <a:r>
              <a:rPr lang="zh-CN" altLang="en-US" sz="1600" dirty="0"/>
              <a:t>震荡，模型难以收敛。</a:t>
            </a:r>
            <a:endParaRPr lang="en-US" altLang="zh-CN" sz="1600" dirty="0"/>
          </a:p>
          <a:p>
            <a:pPr>
              <a:lnSpc>
                <a:spcPct val="125000"/>
              </a:lnSpc>
              <a:buNone/>
            </a:pPr>
            <a:r>
              <a:rPr lang="zh-CN" altLang="en-US" sz="1600" dirty="0"/>
              <a:t>解决： 引入梯度裁剪 </a:t>
            </a:r>
            <a:r>
              <a:rPr lang="en-US" altLang="zh-CN" sz="1600" dirty="0"/>
              <a:t>(Gradient Clipping)</a:t>
            </a:r>
            <a:r>
              <a:rPr lang="zh-CN" altLang="en-US" sz="1600" dirty="0"/>
              <a:t>。</a:t>
            </a:r>
          </a:p>
        </p:txBody>
      </p:sp>
      <p:sp>
        <p:nvSpPr>
          <p:cNvPr id="24" name="淘宝-想搞设计PPT(倒卖必究)-23">
            <a:extLst>
              <a:ext uri="{FF2B5EF4-FFF2-40B4-BE49-F238E27FC236}">
                <a16:creationId xmlns:a16="http://schemas.microsoft.com/office/drawing/2014/main" id="{BDA0EEA3-082D-BC2A-1B18-416DB9097830}"/>
              </a:ext>
            </a:extLst>
          </p:cNvPr>
          <p:cNvSpPr/>
          <p:nvPr/>
        </p:nvSpPr>
        <p:spPr>
          <a:xfrm>
            <a:off x="0" y="0"/>
            <a:ext cx="12192000" cy="792000"/>
          </a:xfrm>
          <a:prstGeom prst="rect">
            <a:avLst/>
          </a:prstGeom>
          <a:solidFill>
            <a:srgbClr val="FFFFFF"/>
          </a:solid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zh-CN" altLang="en-US" kern="0" dirty="0">
              <a:solidFill>
                <a:srgbClr val="FFFFFF"/>
              </a:solidFill>
              <a:latin typeface="Calibri" panose="020F0502020204030204"/>
            </a:endParaRPr>
          </a:p>
        </p:txBody>
      </p:sp>
      <p:sp>
        <p:nvSpPr>
          <p:cNvPr id="25" name="淘宝-想搞设计PPT(倒卖必究)-3">
            <a:extLst>
              <a:ext uri="{FF2B5EF4-FFF2-40B4-BE49-F238E27FC236}">
                <a16:creationId xmlns:a16="http://schemas.microsoft.com/office/drawing/2014/main" id="{30C5F5A1-89A6-DC38-B0A0-16B39EED33DC}"/>
              </a:ext>
            </a:extLst>
          </p:cNvPr>
          <p:cNvSpPr/>
          <p:nvPr/>
        </p:nvSpPr>
        <p:spPr>
          <a:xfrm>
            <a:off x="2898787" y="0"/>
            <a:ext cx="1656000" cy="79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淘宝-想搞设计PPT(倒卖必究)-4">
            <a:extLst>
              <a:ext uri="{FF2B5EF4-FFF2-40B4-BE49-F238E27FC236}">
                <a16:creationId xmlns:a16="http://schemas.microsoft.com/office/drawing/2014/main" id="{39CD5AC9-1EF4-AE85-C04E-D62758768141}"/>
              </a:ext>
            </a:extLst>
          </p:cNvPr>
          <p:cNvCxnSpPr/>
          <p:nvPr/>
        </p:nvCxnSpPr>
        <p:spPr>
          <a:xfrm>
            <a:off x="6330474" y="252000"/>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30" name="淘宝-想搞设计PPT(倒卖必究)-5">
            <a:extLst>
              <a:ext uri="{FF2B5EF4-FFF2-40B4-BE49-F238E27FC236}">
                <a16:creationId xmlns:a16="http://schemas.microsoft.com/office/drawing/2014/main" id="{69E91A2A-3EAD-D7F9-38C4-BD9C04019161}"/>
              </a:ext>
            </a:extLst>
          </p:cNvPr>
          <p:cNvCxnSpPr/>
          <p:nvPr/>
        </p:nvCxnSpPr>
        <p:spPr>
          <a:xfrm>
            <a:off x="8066265" y="252000"/>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31" name="淘宝-想搞设计PPT(倒卖必究)-6">
            <a:extLst>
              <a:ext uri="{FF2B5EF4-FFF2-40B4-BE49-F238E27FC236}">
                <a16:creationId xmlns:a16="http://schemas.microsoft.com/office/drawing/2014/main" id="{7C32144F-6787-7E5F-3450-0B3DEA3EBC11}"/>
              </a:ext>
            </a:extLst>
          </p:cNvPr>
          <p:cNvCxnSpPr/>
          <p:nvPr/>
        </p:nvCxnSpPr>
        <p:spPr>
          <a:xfrm>
            <a:off x="9802055" y="252000"/>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32" name="淘宝-想搞设计PPT(倒卖必究)-7">
            <a:extLst>
              <a:ext uri="{FF2B5EF4-FFF2-40B4-BE49-F238E27FC236}">
                <a16:creationId xmlns:a16="http://schemas.microsoft.com/office/drawing/2014/main" id="{2C0182D5-8023-CB3B-938E-3791A8254CDD}"/>
              </a:ext>
            </a:extLst>
          </p:cNvPr>
          <p:cNvSpPr txBox="1"/>
          <p:nvPr/>
        </p:nvSpPr>
        <p:spPr>
          <a:xfrm>
            <a:off x="3032097" y="211334"/>
            <a:ext cx="1389380" cy="368300"/>
          </a:xfrm>
          <a:prstGeom prst="rect">
            <a:avLst/>
          </a:prstGeom>
          <a:noFill/>
        </p:spPr>
        <p:txBody>
          <a:bodyPr wrap="none" rtlCol="0">
            <a:spAutoFit/>
          </a:bodyPr>
          <a:lstStyle/>
          <a:p>
            <a:pPr algn="ctr"/>
            <a:r>
              <a:rPr lang="zh-CN" altLang="en-US" b="1" spc="100" dirty="0">
                <a:solidFill>
                  <a:schemeClr val="bg1">
                    <a:lumMod val="50000"/>
                  </a:schemeClr>
                </a:solidFill>
              </a:rPr>
              <a:t>背景与现状</a:t>
            </a:r>
          </a:p>
        </p:txBody>
      </p:sp>
      <p:sp>
        <p:nvSpPr>
          <p:cNvPr id="33" name="淘宝-想搞设计PPT(倒卖必究)-8">
            <a:extLst>
              <a:ext uri="{FF2B5EF4-FFF2-40B4-BE49-F238E27FC236}">
                <a16:creationId xmlns:a16="http://schemas.microsoft.com/office/drawing/2014/main" id="{D3E454AF-C0D4-685A-4E5E-E574707D8102}"/>
              </a:ext>
            </a:extLst>
          </p:cNvPr>
          <p:cNvSpPr txBox="1"/>
          <p:nvPr/>
        </p:nvSpPr>
        <p:spPr>
          <a:xfrm>
            <a:off x="4639275" y="211334"/>
            <a:ext cx="1646605" cy="369332"/>
          </a:xfrm>
          <a:prstGeom prst="rect">
            <a:avLst/>
          </a:prstGeom>
          <a:noFill/>
        </p:spPr>
        <p:txBody>
          <a:bodyPr wrap="none" rtlCol="0">
            <a:spAutoFit/>
          </a:bodyPr>
          <a:lstStyle/>
          <a:p>
            <a:pPr algn="ctr"/>
            <a:r>
              <a:rPr lang="zh-CN" altLang="en-US" b="1" spc="100" dirty="0">
                <a:solidFill>
                  <a:schemeClr val="bg1">
                    <a:lumMod val="50000"/>
                  </a:schemeClr>
                </a:solidFill>
                <a:sym typeface="+mn-lt"/>
              </a:rPr>
              <a:t>核心技术原理</a:t>
            </a:r>
          </a:p>
        </p:txBody>
      </p:sp>
      <p:sp>
        <p:nvSpPr>
          <p:cNvPr id="34" name="淘宝-想搞设计PPT(倒卖必究)-10">
            <a:extLst>
              <a:ext uri="{FF2B5EF4-FFF2-40B4-BE49-F238E27FC236}">
                <a16:creationId xmlns:a16="http://schemas.microsoft.com/office/drawing/2014/main" id="{1B5A6D5D-FFAD-EC69-E40E-B2F108236006}"/>
              </a:ext>
            </a:extLst>
          </p:cNvPr>
          <p:cNvSpPr txBox="1"/>
          <p:nvPr/>
        </p:nvSpPr>
        <p:spPr>
          <a:xfrm>
            <a:off x="8354513" y="211334"/>
            <a:ext cx="1159292" cy="369332"/>
          </a:xfrm>
          <a:prstGeom prst="rect">
            <a:avLst/>
          </a:prstGeom>
          <a:noFill/>
        </p:spPr>
        <p:txBody>
          <a:bodyPr wrap="none" rtlCol="0">
            <a:spAutoFit/>
          </a:bodyPr>
          <a:lstStyle/>
          <a:p>
            <a:pPr algn="ctr"/>
            <a:r>
              <a:rPr lang="zh-CN" altLang="en-US" b="1" spc="100" dirty="0">
                <a:solidFill>
                  <a:schemeClr val="bg1">
                    <a:lumMod val="50000"/>
                  </a:schemeClr>
                </a:solidFill>
              </a:rPr>
              <a:t>结果验证</a:t>
            </a:r>
          </a:p>
        </p:txBody>
      </p:sp>
      <p:sp>
        <p:nvSpPr>
          <p:cNvPr id="35" name="淘宝-想搞设计PPT(倒卖必究)-11">
            <a:extLst>
              <a:ext uri="{FF2B5EF4-FFF2-40B4-BE49-F238E27FC236}">
                <a16:creationId xmlns:a16="http://schemas.microsoft.com/office/drawing/2014/main" id="{5C287792-2E56-F4B0-AA3D-8684D9DABB71}"/>
              </a:ext>
            </a:extLst>
          </p:cNvPr>
          <p:cNvSpPr txBox="1"/>
          <p:nvPr/>
        </p:nvSpPr>
        <p:spPr>
          <a:xfrm>
            <a:off x="10090305" y="211334"/>
            <a:ext cx="1159292" cy="369332"/>
          </a:xfrm>
          <a:prstGeom prst="rect">
            <a:avLst/>
          </a:prstGeom>
          <a:noFill/>
        </p:spPr>
        <p:txBody>
          <a:bodyPr wrap="none" rtlCol="0">
            <a:spAutoFit/>
          </a:bodyPr>
          <a:lstStyle/>
          <a:p>
            <a:pPr algn="ctr"/>
            <a:r>
              <a:rPr lang="zh-CN" altLang="en-US" b="1" spc="100" dirty="0">
                <a:solidFill>
                  <a:schemeClr val="bg1">
                    <a:lumMod val="50000"/>
                  </a:schemeClr>
                </a:solidFill>
              </a:rPr>
              <a:t>实训总结</a:t>
            </a:r>
          </a:p>
        </p:txBody>
      </p:sp>
      <p:pic>
        <p:nvPicPr>
          <p:cNvPr id="38" name="Picture 26" descr="同济大学.png">
            <a:extLst>
              <a:ext uri="{FF2B5EF4-FFF2-40B4-BE49-F238E27FC236}">
                <a16:creationId xmlns:a16="http://schemas.microsoft.com/office/drawing/2014/main" id="{8EA60C68-F6CE-2421-1F4C-5AD9B8A72FE5}"/>
              </a:ext>
            </a:extLst>
          </p:cNvPr>
          <p:cNvPicPr>
            <a:picLocks noChangeAspect="1"/>
          </p:cNvPicPr>
          <p:nvPr/>
        </p:nvPicPr>
        <p:blipFill>
          <a:blip r:embed="rId5"/>
          <a:stretch>
            <a:fillRect/>
          </a:stretch>
        </p:blipFill>
        <p:spPr>
          <a:xfrm>
            <a:off x="356020" y="158235"/>
            <a:ext cx="2011854" cy="501415"/>
          </a:xfrm>
          <a:prstGeom prst="rect">
            <a:avLst/>
          </a:prstGeom>
        </p:spPr>
      </p:pic>
      <p:cxnSp>
        <p:nvCxnSpPr>
          <p:cNvPr id="39" name="淘宝-想搞设计PPT(倒卖必究)-6">
            <a:extLst>
              <a:ext uri="{FF2B5EF4-FFF2-40B4-BE49-F238E27FC236}">
                <a16:creationId xmlns:a16="http://schemas.microsoft.com/office/drawing/2014/main" id="{CC360523-26BD-811E-3255-3AE60EDD977B}"/>
              </a:ext>
            </a:extLst>
          </p:cNvPr>
          <p:cNvCxnSpPr/>
          <p:nvPr/>
        </p:nvCxnSpPr>
        <p:spPr>
          <a:xfrm>
            <a:off x="4554787" y="252000"/>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40" name="淘宝-想搞设计PPT(倒卖必究)-10">
            <a:extLst>
              <a:ext uri="{FF2B5EF4-FFF2-40B4-BE49-F238E27FC236}">
                <a16:creationId xmlns:a16="http://schemas.microsoft.com/office/drawing/2014/main" id="{7D6A3D68-8D6B-9023-2918-73F67E81431B}"/>
              </a:ext>
            </a:extLst>
          </p:cNvPr>
          <p:cNvSpPr/>
          <p:nvPr/>
        </p:nvSpPr>
        <p:spPr>
          <a:xfrm>
            <a:off x="6330474" y="0"/>
            <a:ext cx="1890261" cy="792000"/>
          </a:xfrm>
          <a:prstGeom prst="rect">
            <a:avLst/>
          </a:prstGeom>
          <a:solidFill>
            <a:srgbClr val="095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b="1" spc="100" dirty="0">
                <a:solidFill>
                  <a:schemeClr val="bg1"/>
                </a:solidFill>
              </a:rPr>
              <a:t>实训方案与复现</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436888" y="-1840923"/>
            <a:ext cx="12895588" cy="8837254"/>
            <a:chOff x="154818" y="694772"/>
            <a:chExt cx="12895588" cy="8837254"/>
          </a:xfrm>
        </p:grpSpPr>
        <p:pic>
          <p:nvPicPr>
            <p:cNvPr id="25" name="Picture 24" descr="666f1945c86d0ffe572d41df.jpg"/>
            <p:cNvPicPr>
              <a:picLocks noChangeAspect="1"/>
            </p:cNvPicPr>
            <p:nvPr/>
          </p:nvPicPr>
          <p:blipFill>
            <a:blip r:embed="rId3"/>
            <a:stretch>
              <a:fillRect/>
            </a:stretch>
          </p:blipFill>
          <p:spPr>
            <a:xfrm>
              <a:off x="553895" y="1829966"/>
              <a:ext cx="12229811" cy="7643631"/>
            </a:xfrm>
            <a:prstGeom prst="rect">
              <a:avLst/>
            </a:prstGeom>
          </p:spPr>
        </p:pic>
        <p:sp>
          <p:nvSpPr>
            <p:cNvPr id="19" name="淘宝-想搞设计PPT(倒卖必究)-19"/>
            <p:cNvSpPr/>
            <p:nvPr/>
          </p:nvSpPr>
          <p:spPr>
            <a:xfrm>
              <a:off x="154818" y="7406817"/>
              <a:ext cx="12895588" cy="21252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淘宝-想搞设计PPT(倒卖必究)-20"/>
            <p:cNvSpPr/>
            <p:nvPr/>
          </p:nvSpPr>
          <p:spPr>
            <a:xfrm>
              <a:off x="340786" y="694772"/>
              <a:ext cx="12442920" cy="38252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淘宝-想搞设计PPT(倒卖必究)-24"/>
          <p:cNvSpPr/>
          <p:nvPr/>
        </p:nvSpPr>
        <p:spPr>
          <a:xfrm>
            <a:off x="0" y="1989000"/>
            <a:ext cx="12191999" cy="2880000"/>
          </a:xfrm>
          <a:prstGeom prst="rect">
            <a:avLst/>
          </a:prstGeom>
          <a:solidFill>
            <a:srgbClr val="0957A5">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22" name="淘宝-想搞设计PPT(倒卖必究)-22" hidden="1"/>
          <p:cNvSpPr txBox="1"/>
          <p:nvPr/>
        </p:nvSpPr>
        <p:spPr>
          <a:xfrm>
            <a:off x="3933390" y="3862959"/>
            <a:ext cx="4325223" cy="461665"/>
          </a:xfrm>
          <a:prstGeom prst="rect">
            <a:avLst/>
          </a:prstGeom>
          <a:noFill/>
        </p:spPr>
        <p:txBody>
          <a:bodyPr wrap="none" rtlCol="0">
            <a:spAutoFit/>
          </a:bodyPr>
          <a:lstStyle/>
          <a:p>
            <a:pPr algn="ctr"/>
            <a:r>
              <a:rPr lang="zh-CN" altLang="en-US" sz="2400" spc="100" dirty="0">
                <a:solidFill>
                  <a:schemeClr val="bg1"/>
                </a:solidFill>
                <a:cs typeface="+mn-ea"/>
                <a:sym typeface="+mn-lt"/>
              </a:rPr>
              <a:t>四川师范大学 </a:t>
            </a:r>
            <a:r>
              <a:rPr lang="en-US" altLang="zh-CN" sz="2400" spc="100" dirty="0">
                <a:solidFill>
                  <a:schemeClr val="bg1"/>
                </a:solidFill>
                <a:cs typeface="+mn-ea"/>
                <a:sym typeface="+mn-lt"/>
              </a:rPr>
              <a:t>/ </a:t>
            </a:r>
            <a:r>
              <a:rPr lang="zh-CN" altLang="en-US" sz="2400" spc="100" dirty="0">
                <a:solidFill>
                  <a:schemeClr val="bg1"/>
                </a:solidFill>
                <a:cs typeface="+mn-ea"/>
                <a:sym typeface="+mn-lt"/>
              </a:rPr>
              <a:t>应用技术学院</a:t>
            </a:r>
          </a:p>
        </p:txBody>
      </p:sp>
      <p:sp>
        <p:nvSpPr>
          <p:cNvPr id="11" name="淘宝-想搞设计PPT(倒卖必究)-11" hidden="1"/>
          <p:cNvSpPr txBox="1"/>
          <p:nvPr/>
        </p:nvSpPr>
        <p:spPr>
          <a:xfrm>
            <a:off x="281730" y="2533377"/>
            <a:ext cx="11628541" cy="1015663"/>
          </a:xfrm>
          <a:prstGeom prst="rect">
            <a:avLst/>
          </a:prstGeom>
          <a:noFill/>
        </p:spPr>
        <p:txBody>
          <a:bodyPr wrap="square" rtlCol="0">
            <a:spAutoFit/>
          </a:bodyPr>
          <a:lstStyle/>
          <a:p>
            <a:pPr algn="ctr"/>
            <a:r>
              <a:rPr lang="zh-CN" altLang="en-US" sz="6000" b="1" spc="300" dirty="0">
                <a:solidFill>
                  <a:schemeClr val="bg1"/>
                </a:solidFill>
                <a:cs typeface="+mn-ea"/>
                <a:sym typeface="+mn-lt"/>
              </a:rPr>
              <a:t>绪论背景</a:t>
            </a:r>
          </a:p>
        </p:txBody>
      </p:sp>
      <p:sp>
        <p:nvSpPr>
          <p:cNvPr id="6" name="淘宝-想搞设计PPT(倒卖必究)-6"/>
          <p:cNvSpPr txBox="1"/>
          <p:nvPr/>
        </p:nvSpPr>
        <p:spPr>
          <a:xfrm>
            <a:off x="2831691" y="3021349"/>
            <a:ext cx="6253316" cy="830997"/>
          </a:xfrm>
          <a:prstGeom prst="rect">
            <a:avLst/>
          </a:prstGeom>
          <a:noFill/>
        </p:spPr>
        <p:txBody>
          <a:bodyPr wrap="square" rtlCol="0">
            <a:spAutoFit/>
          </a:bodyPr>
          <a:lstStyle/>
          <a:p>
            <a:pPr algn="ctr"/>
            <a:r>
              <a:rPr lang="zh-CN" altLang="en-US" sz="4800" b="1" dirty="0">
                <a:solidFill>
                  <a:schemeClr val="bg1"/>
                </a:solidFill>
                <a:cs typeface="+mn-ea"/>
              </a:rPr>
              <a:t>结果验证与瓶颈分析</a:t>
            </a:r>
            <a:endParaRPr lang="zh-CN" altLang="en-US" sz="4800" b="1" dirty="0">
              <a:solidFill>
                <a:schemeClr val="bg1"/>
              </a:solidFill>
              <a:cs typeface="+mn-ea"/>
              <a:sym typeface="+mn-lt"/>
            </a:endParaRPr>
          </a:p>
        </p:txBody>
      </p:sp>
      <p:grpSp>
        <p:nvGrpSpPr>
          <p:cNvPr id="5" name="组合 4"/>
          <p:cNvGrpSpPr/>
          <p:nvPr/>
        </p:nvGrpSpPr>
        <p:grpSpPr>
          <a:xfrm>
            <a:off x="1165078" y="2927313"/>
            <a:ext cx="9861845" cy="1365983"/>
            <a:chOff x="1165078" y="2927313"/>
            <a:chExt cx="9861845" cy="1365983"/>
          </a:xfrm>
        </p:grpSpPr>
        <p:cxnSp>
          <p:nvCxnSpPr>
            <p:cNvPr id="9" name="淘宝-想搞设计PPT(倒卖必究)-9"/>
            <p:cNvCxnSpPr/>
            <p:nvPr/>
          </p:nvCxnSpPr>
          <p:spPr>
            <a:xfrm>
              <a:off x="1165078" y="2927313"/>
              <a:ext cx="986184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淘宝-想搞设计PPT(倒卖必究)-10"/>
            <p:cNvCxnSpPr/>
            <p:nvPr/>
          </p:nvCxnSpPr>
          <p:spPr>
            <a:xfrm>
              <a:off x="1165078" y="4293296"/>
              <a:ext cx="986184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淘宝-想搞设计PPT(倒卖必究)-12"/>
          <p:cNvSpPr/>
          <p:nvPr/>
        </p:nvSpPr>
        <p:spPr>
          <a:xfrm>
            <a:off x="4488316" y="2095006"/>
            <a:ext cx="3215367" cy="646331"/>
          </a:xfrm>
          <a:prstGeom prst="rect">
            <a:avLst/>
          </a:prstGeom>
        </p:spPr>
        <p:txBody>
          <a:bodyPr wrap="none">
            <a:spAutoFit/>
          </a:bodyPr>
          <a:lstStyle/>
          <a:p>
            <a:pPr algn="ctr"/>
            <a:r>
              <a:rPr lang="en-US" altLang="zh-CN" sz="3600" b="1" spc="300" dirty="0">
                <a:solidFill>
                  <a:schemeClr val="bg1"/>
                </a:solidFill>
                <a:cs typeface="+mn-ea"/>
                <a:sym typeface="+mn-lt"/>
              </a:rPr>
              <a:t>PART·FOUR</a:t>
            </a:r>
            <a:endParaRPr lang="zh-CN" altLang="en-US" sz="3600" spc="300" dirty="0">
              <a:cs typeface="+mn-ea"/>
              <a:sym typeface="+mn-lt"/>
            </a:endParaRPr>
          </a:p>
        </p:txBody>
      </p:sp>
      <p:sp>
        <p:nvSpPr>
          <p:cNvPr id="13" name="淘宝-想搞设计PPT(倒卖必究)-13"/>
          <p:cNvSpPr txBox="1"/>
          <p:nvPr/>
        </p:nvSpPr>
        <p:spPr>
          <a:xfrm>
            <a:off x="4818297" y="3865627"/>
            <a:ext cx="2555407" cy="307777"/>
          </a:xfrm>
          <a:prstGeom prst="rect">
            <a:avLst/>
          </a:prstGeom>
          <a:noFill/>
        </p:spPr>
        <p:txBody>
          <a:bodyPr wrap="square" rtlCol="0">
            <a:spAutoFit/>
          </a:bodyPr>
          <a:lstStyle/>
          <a:p>
            <a:pPr algn="dist"/>
            <a:r>
              <a:rPr lang="en-US" altLang="zh-CN" sz="1400" dirty="0">
                <a:solidFill>
                  <a:schemeClr val="bg1"/>
                </a:solidFill>
                <a:cs typeface="+mn-ea"/>
                <a:sym typeface="+mn-lt"/>
              </a:rPr>
              <a:t>THEORY OF MOOD</a:t>
            </a:r>
          </a:p>
        </p:txBody>
      </p:sp>
      <p:pic>
        <p:nvPicPr>
          <p:cNvPr id="26" name="Picture 25" descr="同济大学.png"/>
          <p:cNvPicPr>
            <a:picLocks noChangeAspect="1"/>
          </p:cNvPicPr>
          <p:nvPr/>
        </p:nvPicPr>
        <p:blipFill>
          <a:blip r:embed="rId4"/>
          <a:stretch>
            <a:fillRect/>
          </a:stretch>
        </p:blipFill>
        <p:spPr>
          <a:xfrm>
            <a:off x="4019756" y="374223"/>
            <a:ext cx="4152487" cy="1034927"/>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E9F59-9488-3783-DB11-5D54528419F0}"/>
            </a:ext>
          </a:extLst>
        </p:cNvPr>
        <p:cNvGrpSpPr/>
        <p:nvPr/>
      </p:nvGrpSpPr>
      <p:grpSpPr>
        <a:xfrm>
          <a:off x="0" y="0"/>
          <a:ext cx="0" cy="0"/>
          <a:chOff x="0" y="0"/>
          <a:chExt cx="0" cy="0"/>
        </a:xfrm>
      </p:grpSpPr>
      <p:sp>
        <p:nvSpPr>
          <p:cNvPr id="36" name="淘宝-想搞设计PPT(倒卖必究)-36">
            <a:extLst>
              <a:ext uri="{FF2B5EF4-FFF2-40B4-BE49-F238E27FC236}">
                <a16:creationId xmlns:a16="http://schemas.microsoft.com/office/drawing/2014/main" id="{4837D1B1-446F-FA75-3809-F57087A8C48E}"/>
              </a:ext>
            </a:extLst>
          </p:cNvPr>
          <p:cNvSpPr/>
          <p:nvPr/>
        </p:nvSpPr>
        <p:spPr>
          <a:xfrm flipH="1">
            <a:off x="442589" y="1470990"/>
            <a:ext cx="11306175" cy="4993309"/>
          </a:xfrm>
          <a:prstGeom prst="roundRect">
            <a:avLst>
              <a:gd name="adj" fmla="val 2368"/>
            </a:avLst>
          </a:prstGeom>
          <a:solidFill>
            <a:srgbClr val="FFFFFF"/>
          </a:solidFill>
          <a:ln w="25400" cap="flat" cmpd="sng" algn="ctr">
            <a:noFill/>
            <a:prstDash val="solid"/>
          </a:ln>
          <a:effectLst>
            <a:outerShdw blurRad="381000" dist="127000" dir="4800000" algn="t" rotWithShape="0">
              <a:prstClr val="black">
                <a:alpha val="11000"/>
              </a:prstClr>
            </a:outerShdw>
          </a:effectLst>
        </p:spPr>
        <p:txBody>
          <a:bodyPr rtlCol="0" anchor="ctr"/>
          <a:lstStyle/>
          <a:p>
            <a:pPr algn="ctr"/>
            <a:endParaRPr lang="en-US" kern="0" dirty="0">
              <a:solidFill>
                <a:srgbClr val="FFFFFF"/>
              </a:solidFill>
              <a:latin typeface="Calibri" panose="020F0502020204030204"/>
            </a:endParaRPr>
          </a:p>
        </p:txBody>
      </p:sp>
      <p:sp>
        <p:nvSpPr>
          <p:cNvPr id="15" name="淘宝-想搞设计PPT(倒卖必究)-15">
            <a:extLst>
              <a:ext uri="{FF2B5EF4-FFF2-40B4-BE49-F238E27FC236}">
                <a16:creationId xmlns:a16="http://schemas.microsoft.com/office/drawing/2014/main" id="{1ECA4F7F-050C-F329-6F74-858B13BDFC38}"/>
              </a:ext>
            </a:extLst>
          </p:cNvPr>
          <p:cNvSpPr>
            <a:spLocks noGrp="1"/>
          </p:cNvSpPr>
          <p:nvPr>
            <p:ph type="sldNum" sz="quarter" idx="4"/>
          </p:nvPr>
        </p:nvSpPr>
        <p:spPr>
          <a:xfrm>
            <a:off x="9366250" y="6464300"/>
            <a:ext cx="2743200" cy="365125"/>
          </a:xfrm>
        </p:spPr>
        <p:txBody>
          <a:bodyPr/>
          <a:lstStyle>
            <a:lvl1pPr>
              <a:defRPr sz="1000">
                <a:latin typeface="Arial" panose="020B0604020202020204" pitchFamily="34" charset="0"/>
                <a:cs typeface="Arial" panose="020B0604020202020204" pitchFamily="34" charset="0"/>
              </a:defRPr>
            </a:lvl1pPr>
          </a:lstStyle>
          <a:p>
            <a:fld id="{DE889C00-3007-445F-903C-C55D6E6A648E}" type="slidenum">
              <a:rPr lang="zh-CN" altLang="en-US" smtClean="0"/>
              <a:t>14</a:t>
            </a:fld>
            <a:endParaRPr lang="zh-CN" altLang="en-US"/>
          </a:p>
        </p:txBody>
      </p:sp>
      <p:sp>
        <p:nvSpPr>
          <p:cNvPr id="13" name="淘宝-想搞设计PPT(倒卖必究)-13">
            <a:extLst>
              <a:ext uri="{FF2B5EF4-FFF2-40B4-BE49-F238E27FC236}">
                <a16:creationId xmlns:a16="http://schemas.microsoft.com/office/drawing/2014/main" id="{862EB8ED-9AFC-D5D3-5D6C-1EB3E324052C}"/>
              </a:ext>
            </a:extLst>
          </p:cNvPr>
          <p:cNvSpPr txBox="1"/>
          <p:nvPr/>
        </p:nvSpPr>
        <p:spPr>
          <a:xfrm>
            <a:off x="344472" y="1046852"/>
            <a:ext cx="3595856" cy="424732"/>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2400" b="1" kern="1200" spc="5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stStyle>
          <a:p>
            <a:r>
              <a:rPr lang="en-US" altLang="zh-CN" dirty="0">
                <a:solidFill/>
              </a:rPr>
              <a:t>4.1 </a:t>
            </a:r>
            <a:r>
              <a:rPr lang="zh-CN" altLang="en-US" dirty="0">
                <a:solidFill>
                  <a:schemeClr val="tx1"/>
                </a:solidFill>
              </a:rPr>
              <a:t>模型训练收敛性分析</a:t>
            </a:r>
          </a:p>
        </p:txBody>
      </p:sp>
      <p:cxnSp>
        <p:nvCxnSpPr>
          <p:cNvPr id="12" name="淘宝-想搞设计PPT(倒卖必究)-12">
            <a:extLst>
              <a:ext uri="{FF2B5EF4-FFF2-40B4-BE49-F238E27FC236}">
                <a16:creationId xmlns:a16="http://schemas.microsoft.com/office/drawing/2014/main" id="{38547589-937F-6AF0-7759-DE04A20B9F1D}"/>
              </a:ext>
            </a:extLst>
          </p:cNvPr>
          <p:cNvCxnSpPr/>
          <p:nvPr/>
        </p:nvCxnSpPr>
        <p:spPr>
          <a:xfrm>
            <a:off x="425752" y="1508520"/>
            <a:ext cx="1836000"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21" name="淘宝-想搞设计PPT(倒卖必究)-21">
            <a:extLst>
              <a:ext uri="{FF2B5EF4-FFF2-40B4-BE49-F238E27FC236}">
                <a16:creationId xmlns:a16="http://schemas.microsoft.com/office/drawing/2014/main" id="{2AA4B7D7-D8A2-8D5A-06ED-55E79310E94F}"/>
              </a:ext>
            </a:extLst>
          </p:cNvPr>
          <p:cNvSpPr/>
          <p:nvPr/>
        </p:nvSpPr>
        <p:spPr>
          <a:xfrm flipH="1">
            <a:off x="515999" y="1803322"/>
            <a:ext cx="11233085" cy="4505403"/>
          </a:xfrm>
          <a:prstGeom prst="roundRect">
            <a:avLst>
              <a:gd name="adj" fmla="val 3552"/>
            </a:avLst>
          </a:prstGeom>
          <a:no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en-US" kern="0" dirty="0">
              <a:solidFill>
                <a:srgbClr val="FFFFFF"/>
              </a:solidFill>
              <a:latin typeface="Calibri" panose="020F0502020204030204"/>
            </a:endParaRPr>
          </a:p>
        </p:txBody>
      </p:sp>
      <p:cxnSp>
        <p:nvCxnSpPr>
          <p:cNvPr id="28" name="直接连接符 27">
            <a:extLst>
              <a:ext uri="{FF2B5EF4-FFF2-40B4-BE49-F238E27FC236}">
                <a16:creationId xmlns:a16="http://schemas.microsoft.com/office/drawing/2014/main" id="{8F497722-8F9F-4B4F-ECF2-5AA49540B3DE}"/>
              </a:ext>
            </a:extLst>
          </p:cNvPr>
          <p:cNvCxnSpPr>
            <a:cxnSpLocks/>
          </p:cNvCxnSpPr>
          <p:nvPr>
            <p:custDataLst>
              <p:tags r:id="rId1"/>
            </p:custDataLst>
          </p:nvPr>
        </p:nvCxnSpPr>
        <p:spPr>
          <a:xfrm flipH="1">
            <a:off x="5842682" y="1470989"/>
            <a:ext cx="16838" cy="4905116"/>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14" name="文本框 13">
            <a:extLst>
              <a:ext uri="{FF2B5EF4-FFF2-40B4-BE49-F238E27FC236}">
                <a16:creationId xmlns:a16="http://schemas.microsoft.com/office/drawing/2014/main" id="{9CEF6F71-4E5E-D2ED-22F6-427A9F6605FD}"/>
              </a:ext>
            </a:extLst>
          </p:cNvPr>
          <p:cNvSpPr txBox="1"/>
          <p:nvPr/>
        </p:nvSpPr>
        <p:spPr>
          <a:xfrm>
            <a:off x="556785" y="1508519"/>
            <a:ext cx="5012030" cy="4757393"/>
          </a:xfrm>
          <a:prstGeom prst="rect">
            <a:avLst/>
          </a:prstGeom>
          <a:noFill/>
        </p:spPr>
        <p:txBody>
          <a:bodyPr wrap="square" rtlCol="0" anchor="t">
            <a:spAutoFit/>
          </a:bodyPr>
          <a:lstStyle/>
          <a:p>
            <a:pPr marL="285750" indent="-285750">
              <a:lnSpc>
                <a:spcPct val="125000"/>
              </a:lnSpc>
              <a:buFont typeface="Wingdings" panose="05000000000000000000" pitchFamily="2" charset="2"/>
              <a:buChar char="Ø"/>
            </a:pPr>
            <a:r>
              <a:rPr lang="zh-CN" altLang="en-US" sz="2000" b="1" dirty="0">
                <a:solidFill>
                  <a:schemeClr val="accent1"/>
                </a:solidFill>
              </a:rPr>
              <a:t>损失函数曲线变化趋势</a:t>
            </a:r>
          </a:p>
          <a:p>
            <a:pPr marL="285750" indent="-285750" fontAlgn="auto">
              <a:lnSpc>
                <a:spcPct val="125000"/>
              </a:lnSpc>
              <a:buSzPct val="50000"/>
              <a:buFont typeface="Wingdings" panose="05000000000000000000" pitchFamily="2" charset="2"/>
              <a:buChar char="l"/>
            </a:pPr>
            <a:r>
              <a:rPr lang="zh-CN" altLang="en-US" sz="1600" b="1" dirty="0"/>
              <a:t>总体表现：</a:t>
            </a:r>
            <a:endParaRPr lang="zh-CN" altLang="en-US" sz="1600" dirty="0"/>
          </a:p>
          <a:p>
            <a:pPr>
              <a:lnSpc>
                <a:spcPct val="125000"/>
              </a:lnSpc>
            </a:pPr>
            <a:r>
              <a:rPr lang="zh-CN" altLang="en-US" sz="1600" b="1" dirty="0"/>
              <a:t>指标：</a:t>
            </a:r>
            <a:r>
              <a:rPr lang="zh-CN" altLang="en-US" sz="1600" dirty="0"/>
              <a:t> </a:t>
            </a:r>
            <a:r>
              <a:rPr lang="en-US" altLang="zh-CN" sz="1600" dirty="0"/>
              <a:t>MSE Loss (</a:t>
            </a:r>
            <a:r>
              <a:rPr lang="zh-CN" altLang="en-US" sz="1600" dirty="0"/>
              <a:t>预测噪声 </a:t>
            </a:r>
            <a:r>
              <a:rPr lang="en-US" altLang="zh-CN" sz="1600" dirty="0"/>
              <a:t>vs </a:t>
            </a:r>
            <a:r>
              <a:rPr lang="zh-CN" altLang="en-US" sz="1600" dirty="0"/>
              <a:t>真实噪声</a:t>
            </a:r>
            <a:r>
              <a:rPr lang="en-US" altLang="zh-CN" sz="1600" dirty="0"/>
              <a:t>)</a:t>
            </a:r>
            <a:r>
              <a:rPr lang="zh-CN" altLang="en-US" sz="1600" dirty="0"/>
              <a:t>。</a:t>
            </a:r>
          </a:p>
          <a:p>
            <a:pPr>
              <a:lnSpc>
                <a:spcPct val="125000"/>
              </a:lnSpc>
            </a:pPr>
            <a:r>
              <a:rPr lang="zh-CN" altLang="en-US" sz="1600" b="1" dirty="0"/>
              <a:t>趋势：</a:t>
            </a:r>
            <a:r>
              <a:rPr lang="zh-CN" altLang="en-US" sz="1600" dirty="0"/>
              <a:t> 历经 </a:t>
            </a:r>
            <a:r>
              <a:rPr lang="en-US" altLang="zh-CN" sz="1600" dirty="0"/>
              <a:t>40,000 </a:t>
            </a:r>
            <a:r>
              <a:rPr lang="zh-CN" altLang="en-US" sz="1600" dirty="0"/>
              <a:t>步迭代，曲线呈典型“</a:t>
            </a:r>
            <a:r>
              <a:rPr lang="en-US" altLang="zh-CN" sz="1600" dirty="0"/>
              <a:t>L</a:t>
            </a:r>
            <a:r>
              <a:rPr lang="zh-CN" altLang="en-US" sz="1600" dirty="0"/>
              <a:t>型”下降，全程无发散，最终收敛至 </a:t>
            </a:r>
            <a:r>
              <a:rPr lang="en-US" altLang="zh-CN" sz="1600" b="1" dirty="0">
                <a:solidFill>
                  <a:schemeClr val="accent1"/>
                </a:solidFill>
              </a:rPr>
              <a:t>0.031</a:t>
            </a:r>
            <a:r>
              <a:rPr lang="zh-CN" altLang="en-US" sz="1600" dirty="0"/>
              <a:t>。</a:t>
            </a:r>
            <a:endParaRPr lang="en-US" altLang="zh-CN" sz="1600" dirty="0"/>
          </a:p>
          <a:p>
            <a:pPr marL="285750" indent="-285750">
              <a:lnSpc>
                <a:spcPct val="125000"/>
              </a:lnSpc>
              <a:buSzPct val="50000"/>
              <a:buFont typeface="Wingdings" panose="05000000000000000000" pitchFamily="2" charset="2"/>
              <a:buChar char="l"/>
            </a:pPr>
            <a:r>
              <a:rPr lang="zh-CN" altLang="en-US" sz="1600" b="1" dirty="0"/>
              <a:t>（</a:t>
            </a:r>
            <a:r>
              <a:rPr lang="en-US" altLang="zh-CN" sz="1600" b="1" dirty="0"/>
              <a:t>1</a:t>
            </a:r>
            <a:r>
              <a:rPr lang="zh-CN" altLang="en-US" sz="1600" b="1" dirty="0"/>
              <a:t>）极速下降期（</a:t>
            </a:r>
            <a:r>
              <a:rPr lang="en-US" altLang="zh-CN" sz="1600" b="1" dirty="0"/>
              <a:t>Step 0 - 2,000</a:t>
            </a:r>
            <a:r>
              <a:rPr lang="zh-CN" altLang="en-US" sz="1600" b="1" dirty="0"/>
              <a:t>）</a:t>
            </a:r>
            <a:endParaRPr lang="en-US" altLang="zh-CN" sz="1600" b="1" dirty="0"/>
          </a:p>
          <a:p>
            <a:pPr>
              <a:lnSpc>
                <a:spcPct val="125000"/>
              </a:lnSpc>
            </a:pPr>
            <a:r>
              <a:rPr lang="zh-CN" altLang="en-US" sz="1600" dirty="0"/>
              <a:t>       训练初期，</a:t>
            </a:r>
            <a:r>
              <a:rPr lang="en-US" altLang="zh-CN" sz="1600" dirty="0"/>
              <a:t>Loss </a:t>
            </a:r>
            <a:r>
              <a:rPr lang="zh-CN" altLang="en-US" sz="1600" dirty="0"/>
              <a:t>值经历断崖式下跌，从 </a:t>
            </a:r>
            <a:r>
              <a:rPr lang="en-US" altLang="zh-CN" sz="1600" dirty="0"/>
              <a:t>1.0 </a:t>
            </a:r>
            <a:r>
              <a:rPr lang="zh-CN" altLang="en-US" sz="1600" dirty="0"/>
              <a:t>迅速降至 </a:t>
            </a:r>
            <a:r>
              <a:rPr lang="en-US" altLang="zh-CN" sz="1600" dirty="0"/>
              <a:t>0.1 </a:t>
            </a:r>
            <a:r>
              <a:rPr lang="zh-CN" altLang="en-US" sz="1600" dirty="0"/>
              <a:t>以下。表明模型在极大梯度的驱动下，快速“顿悟”了数据集的均值分布和基础色调（如背景），在极短时间内掌握了去噪任务的最基本规律。</a:t>
            </a:r>
            <a:endParaRPr lang="en-US" altLang="zh-CN" sz="1600" dirty="0"/>
          </a:p>
          <a:p>
            <a:pPr marL="285750" indent="-285750">
              <a:lnSpc>
                <a:spcPct val="125000"/>
              </a:lnSpc>
              <a:buSzPct val="50000"/>
              <a:buFont typeface="Wingdings" panose="05000000000000000000" pitchFamily="2" charset="2"/>
              <a:buChar char="l"/>
            </a:pPr>
            <a:r>
              <a:rPr lang="zh-CN" altLang="en-US" sz="1600" b="1" dirty="0"/>
              <a:t>（</a:t>
            </a:r>
            <a:r>
              <a:rPr lang="en-US" altLang="zh-CN" sz="1600" b="1" dirty="0"/>
              <a:t>2</a:t>
            </a:r>
            <a:r>
              <a:rPr lang="zh-CN" altLang="en-US" sz="1600" b="1" dirty="0"/>
              <a:t>）瓶颈突破与稳定期（</a:t>
            </a:r>
            <a:r>
              <a:rPr lang="en-US" altLang="zh-CN" sz="1600" b="1" dirty="0"/>
              <a:t>Step 2,000 - 15,000</a:t>
            </a:r>
            <a:r>
              <a:rPr lang="zh-CN" altLang="en-US" sz="1600" b="1" dirty="0"/>
              <a:t>）</a:t>
            </a:r>
            <a:endParaRPr lang="en-US" altLang="zh-CN" sz="1600" b="1" dirty="0"/>
          </a:p>
          <a:p>
            <a:pPr>
              <a:lnSpc>
                <a:spcPct val="125000"/>
              </a:lnSpc>
            </a:pPr>
            <a:r>
              <a:rPr lang="zh-CN" altLang="en-US" sz="1600" dirty="0"/>
              <a:t>       随后 </a:t>
            </a:r>
            <a:r>
              <a:rPr lang="en-US" altLang="zh-CN" sz="1600" dirty="0"/>
              <a:t>Loss </a:t>
            </a:r>
            <a:r>
              <a:rPr lang="zh-CN" altLang="en-US" sz="1600" dirty="0"/>
              <a:t>曲线迅速趋缓，稳定在 </a:t>
            </a:r>
            <a:r>
              <a:rPr lang="en-US" altLang="zh-CN" sz="1600" dirty="0"/>
              <a:t>0.04 - 0.05 </a:t>
            </a:r>
            <a:r>
              <a:rPr lang="zh-CN" altLang="en-US" sz="1600" dirty="0"/>
              <a:t>区间。此时模型已学会恢复物体的大致轮廓，重心转向区分主体与背景的边界，开始攻克更难捕捉的高频噪声细节。</a:t>
            </a:r>
          </a:p>
        </p:txBody>
      </p:sp>
      <p:pic>
        <p:nvPicPr>
          <p:cNvPr id="2" name="图片 1">
            <a:extLst>
              <a:ext uri="{FF2B5EF4-FFF2-40B4-BE49-F238E27FC236}">
                <a16:creationId xmlns:a16="http://schemas.microsoft.com/office/drawing/2014/main" id="{8C29CE34-14DC-1292-BB03-1FAF49535E0C}"/>
              </a:ext>
            </a:extLst>
          </p:cNvPr>
          <p:cNvPicPr>
            <a:picLocks noChangeAspect="1"/>
          </p:cNvPicPr>
          <p:nvPr/>
        </p:nvPicPr>
        <p:blipFill>
          <a:blip r:embed="rId3"/>
          <a:stretch>
            <a:fillRect/>
          </a:stretch>
        </p:blipFill>
        <p:spPr>
          <a:xfrm>
            <a:off x="6150225" y="1470989"/>
            <a:ext cx="5525776" cy="2602556"/>
          </a:xfrm>
          <a:prstGeom prst="rect">
            <a:avLst/>
          </a:prstGeom>
          <a:ln>
            <a:solidFill>
              <a:schemeClr val="bg2"/>
            </a:solidFill>
          </a:ln>
        </p:spPr>
      </p:pic>
      <p:sp>
        <p:nvSpPr>
          <p:cNvPr id="20" name="文本框 19">
            <a:extLst>
              <a:ext uri="{FF2B5EF4-FFF2-40B4-BE49-F238E27FC236}">
                <a16:creationId xmlns:a16="http://schemas.microsoft.com/office/drawing/2014/main" id="{70153984-A4B2-A904-4462-F8004394E1DD}"/>
              </a:ext>
            </a:extLst>
          </p:cNvPr>
          <p:cNvSpPr txBox="1"/>
          <p:nvPr/>
        </p:nvSpPr>
        <p:spPr>
          <a:xfrm>
            <a:off x="7844355" y="4056023"/>
            <a:ext cx="3043790" cy="307777"/>
          </a:xfrm>
          <a:prstGeom prst="rect">
            <a:avLst/>
          </a:prstGeom>
          <a:noFill/>
        </p:spPr>
        <p:txBody>
          <a:bodyPr wrap="square">
            <a:spAutoFit/>
          </a:bodyPr>
          <a:lstStyle/>
          <a:p>
            <a:pPr marL="0" marR="0" algn="just">
              <a:buNone/>
            </a:pPr>
            <a:r>
              <a:rPr lang="en-US" altLang="zh-CN" sz="1400" b="1" kern="100" dirty="0" err="1">
                <a:solidFill>
                  <a:srgbClr val="000000"/>
                </a:solidFill>
                <a:effectLst/>
                <a:latin typeface="Times New Roman" panose="02020603050405020304" pitchFamily="18" charset="0"/>
                <a:ea typeface="宋体" panose="02010600030101010101" pitchFamily="2" charset="-122"/>
              </a:rPr>
              <a:t>TensorBoard</a:t>
            </a:r>
            <a:r>
              <a:rPr lang="en-US" altLang="zh-CN" sz="1400" b="1" kern="100" dirty="0">
                <a:solidFill>
                  <a:srgbClr val="000000"/>
                </a:solidFill>
                <a:effectLst/>
                <a:latin typeface="Times New Roman" panose="02020603050405020304" pitchFamily="18" charset="0"/>
                <a:ea typeface="宋体" panose="02010600030101010101" pitchFamily="2" charset="-122"/>
              </a:rPr>
              <a:t> Loss </a:t>
            </a:r>
            <a:r>
              <a:rPr lang="zh-CN" altLang="en-US" sz="1400" b="1" kern="100" dirty="0">
                <a:solidFill>
                  <a:srgbClr val="000000"/>
                </a:solidFill>
                <a:effectLst/>
                <a:latin typeface="宋体" panose="02010600030101010101" pitchFamily="2" charset="-122"/>
                <a:ea typeface="宋体" panose="02010600030101010101" pitchFamily="2" charset="-122"/>
              </a:rPr>
              <a:t>曲线截图</a:t>
            </a:r>
            <a:endParaRPr lang="zh-CN" altLang="en-US" sz="1400" b="1" kern="100" dirty="0">
              <a:effectLst/>
              <a:latin typeface="Times New Roman" panose="02020603050405020304" pitchFamily="18" charset="0"/>
              <a:ea typeface="宋体" panose="02010600030101010101" pitchFamily="2" charset="-122"/>
            </a:endParaRPr>
          </a:p>
        </p:txBody>
      </p:sp>
      <p:sp>
        <p:nvSpPr>
          <p:cNvPr id="24" name="文本框 23">
            <a:extLst>
              <a:ext uri="{FF2B5EF4-FFF2-40B4-BE49-F238E27FC236}">
                <a16:creationId xmlns:a16="http://schemas.microsoft.com/office/drawing/2014/main" id="{E394BA91-B5D1-D069-88AD-89C7581C86B1}"/>
              </a:ext>
            </a:extLst>
          </p:cNvPr>
          <p:cNvSpPr txBox="1"/>
          <p:nvPr/>
        </p:nvSpPr>
        <p:spPr>
          <a:xfrm>
            <a:off x="6258730" y="4405877"/>
            <a:ext cx="5277430" cy="1910459"/>
          </a:xfrm>
          <a:prstGeom prst="rect">
            <a:avLst/>
          </a:prstGeom>
          <a:noFill/>
        </p:spPr>
        <p:txBody>
          <a:bodyPr wrap="square">
            <a:spAutoFit/>
          </a:bodyPr>
          <a:lstStyle/>
          <a:p>
            <a:pPr marL="285750" indent="-285750">
              <a:lnSpc>
                <a:spcPct val="125000"/>
              </a:lnSpc>
              <a:buSzPct val="50000"/>
              <a:buFont typeface="Wingdings" panose="05000000000000000000" pitchFamily="2" charset="2"/>
              <a:buChar char="l"/>
            </a:pPr>
            <a:r>
              <a:rPr lang="zh-CN" altLang="en-US" sz="1600" b="1" dirty="0"/>
              <a:t>（</a:t>
            </a:r>
            <a:r>
              <a:rPr lang="en-US" altLang="zh-CN" sz="1600" b="1" dirty="0"/>
              <a:t>3</a:t>
            </a:r>
            <a:r>
              <a:rPr lang="zh-CN" altLang="en-US" sz="1600" b="1" dirty="0"/>
              <a:t>）深度收敛与微调期（</a:t>
            </a:r>
            <a:r>
              <a:rPr lang="en-US" altLang="zh-CN" sz="1600" b="1" dirty="0"/>
              <a:t>Step 15,000 - 40,000</a:t>
            </a:r>
            <a:r>
              <a:rPr lang="zh-CN" altLang="en-US" sz="1600" b="1" dirty="0"/>
              <a:t>）</a:t>
            </a:r>
            <a:endParaRPr lang="en-US" altLang="zh-CN" sz="1600" b="1" dirty="0"/>
          </a:p>
          <a:p>
            <a:pPr>
              <a:lnSpc>
                <a:spcPct val="125000"/>
              </a:lnSpc>
            </a:pPr>
            <a:r>
              <a:rPr lang="zh-CN" altLang="en-US" sz="1600" dirty="0"/>
              <a:t>       后半程 </a:t>
            </a:r>
            <a:r>
              <a:rPr lang="en-US" altLang="zh-CN" sz="1600" dirty="0"/>
              <a:t>Loss </a:t>
            </a:r>
            <a:r>
              <a:rPr lang="zh-CN" altLang="en-US" sz="1600" dirty="0"/>
              <a:t>呈缓慢线性下降，最终收敛至 </a:t>
            </a:r>
            <a:r>
              <a:rPr lang="en-US" altLang="zh-CN" sz="1600" dirty="0"/>
              <a:t>0.031 </a:t>
            </a:r>
            <a:r>
              <a:rPr lang="zh-CN" altLang="en-US" sz="1600" dirty="0"/>
              <a:t>左右。这是生成质量提升的关键期，主要负责修复纹理细节（如毛发、格栅）。虽数值变化微小，但在视觉上显著提升了清晰度。全程曲线无明显反弹，证明了超参数设置的合理性。   </a:t>
            </a:r>
          </a:p>
        </p:txBody>
      </p:sp>
      <p:sp>
        <p:nvSpPr>
          <p:cNvPr id="27" name="淘宝-想搞设计PPT(倒卖必究)-23">
            <a:extLst>
              <a:ext uri="{FF2B5EF4-FFF2-40B4-BE49-F238E27FC236}">
                <a16:creationId xmlns:a16="http://schemas.microsoft.com/office/drawing/2014/main" id="{DB2D7383-636B-E703-1F60-CD2CEE48B7D2}"/>
              </a:ext>
            </a:extLst>
          </p:cNvPr>
          <p:cNvSpPr/>
          <p:nvPr/>
        </p:nvSpPr>
        <p:spPr>
          <a:xfrm>
            <a:off x="0" y="0"/>
            <a:ext cx="12192000" cy="792000"/>
          </a:xfrm>
          <a:prstGeom prst="rect">
            <a:avLst/>
          </a:prstGeom>
          <a:solidFill>
            <a:srgbClr val="FFFFFF"/>
          </a:solid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zh-CN" altLang="en-US" kern="0" dirty="0">
              <a:solidFill>
                <a:srgbClr val="FFFFFF"/>
              </a:solidFill>
              <a:latin typeface="Calibri" panose="020F0502020204030204"/>
            </a:endParaRPr>
          </a:p>
        </p:txBody>
      </p:sp>
      <p:sp>
        <p:nvSpPr>
          <p:cNvPr id="30" name="淘宝-想搞设计PPT(倒卖必究)-3">
            <a:extLst>
              <a:ext uri="{FF2B5EF4-FFF2-40B4-BE49-F238E27FC236}">
                <a16:creationId xmlns:a16="http://schemas.microsoft.com/office/drawing/2014/main" id="{E378D759-1CB3-F691-66D3-C0B100DEC791}"/>
              </a:ext>
            </a:extLst>
          </p:cNvPr>
          <p:cNvSpPr/>
          <p:nvPr/>
        </p:nvSpPr>
        <p:spPr>
          <a:xfrm>
            <a:off x="2898787" y="0"/>
            <a:ext cx="1656000" cy="79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淘宝-想搞设计PPT(倒卖必究)-4">
            <a:extLst>
              <a:ext uri="{FF2B5EF4-FFF2-40B4-BE49-F238E27FC236}">
                <a16:creationId xmlns:a16="http://schemas.microsoft.com/office/drawing/2014/main" id="{61DCE62D-0FC3-38E4-2CF9-B693D1A0CEFE}"/>
              </a:ext>
            </a:extLst>
          </p:cNvPr>
          <p:cNvCxnSpPr/>
          <p:nvPr/>
        </p:nvCxnSpPr>
        <p:spPr>
          <a:xfrm>
            <a:off x="6330474" y="252000"/>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32" name="淘宝-想搞设计PPT(倒卖必究)-5">
            <a:extLst>
              <a:ext uri="{FF2B5EF4-FFF2-40B4-BE49-F238E27FC236}">
                <a16:creationId xmlns:a16="http://schemas.microsoft.com/office/drawing/2014/main" id="{7EA704E9-71FD-FB3C-E592-76AD6749FBC4}"/>
              </a:ext>
            </a:extLst>
          </p:cNvPr>
          <p:cNvCxnSpPr/>
          <p:nvPr/>
        </p:nvCxnSpPr>
        <p:spPr>
          <a:xfrm>
            <a:off x="8066265" y="252000"/>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33" name="淘宝-想搞设计PPT(倒卖必究)-6">
            <a:extLst>
              <a:ext uri="{FF2B5EF4-FFF2-40B4-BE49-F238E27FC236}">
                <a16:creationId xmlns:a16="http://schemas.microsoft.com/office/drawing/2014/main" id="{47C2C6E6-5A56-514A-AFEA-F1A99026FF8D}"/>
              </a:ext>
            </a:extLst>
          </p:cNvPr>
          <p:cNvCxnSpPr/>
          <p:nvPr/>
        </p:nvCxnSpPr>
        <p:spPr>
          <a:xfrm>
            <a:off x="9802055" y="252000"/>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34" name="淘宝-想搞设计PPT(倒卖必究)-7">
            <a:extLst>
              <a:ext uri="{FF2B5EF4-FFF2-40B4-BE49-F238E27FC236}">
                <a16:creationId xmlns:a16="http://schemas.microsoft.com/office/drawing/2014/main" id="{72DD3F81-BFF4-2E14-616D-CD19999DD373}"/>
              </a:ext>
            </a:extLst>
          </p:cNvPr>
          <p:cNvSpPr txBox="1"/>
          <p:nvPr/>
        </p:nvSpPr>
        <p:spPr>
          <a:xfrm>
            <a:off x="3032097" y="211334"/>
            <a:ext cx="1389380" cy="368300"/>
          </a:xfrm>
          <a:prstGeom prst="rect">
            <a:avLst/>
          </a:prstGeom>
          <a:noFill/>
        </p:spPr>
        <p:txBody>
          <a:bodyPr wrap="none" rtlCol="0">
            <a:spAutoFit/>
          </a:bodyPr>
          <a:lstStyle/>
          <a:p>
            <a:pPr algn="ctr"/>
            <a:r>
              <a:rPr lang="zh-CN" altLang="en-US" b="1" spc="100" dirty="0">
                <a:solidFill>
                  <a:schemeClr val="bg1">
                    <a:lumMod val="50000"/>
                  </a:schemeClr>
                </a:solidFill>
              </a:rPr>
              <a:t>背景与现状</a:t>
            </a:r>
          </a:p>
        </p:txBody>
      </p:sp>
      <p:sp>
        <p:nvSpPr>
          <p:cNvPr id="35" name="淘宝-想搞设计PPT(倒卖必究)-8">
            <a:extLst>
              <a:ext uri="{FF2B5EF4-FFF2-40B4-BE49-F238E27FC236}">
                <a16:creationId xmlns:a16="http://schemas.microsoft.com/office/drawing/2014/main" id="{F284CC95-CE17-BC4F-413E-516C494EB692}"/>
              </a:ext>
            </a:extLst>
          </p:cNvPr>
          <p:cNvSpPr txBox="1"/>
          <p:nvPr/>
        </p:nvSpPr>
        <p:spPr>
          <a:xfrm>
            <a:off x="4639275" y="211334"/>
            <a:ext cx="1646605" cy="369332"/>
          </a:xfrm>
          <a:prstGeom prst="rect">
            <a:avLst/>
          </a:prstGeom>
          <a:noFill/>
        </p:spPr>
        <p:txBody>
          <a:bodyPr wrap="none" rtlCol="0">
            <a:spAutoFit/>
          </a:bodyPr>
          <a:lstStyle/>
          <a:p>
            <a:pPr algn="ctr"/>
            <a:r>
              <a:rPr lang="zh-CN" altLang="en-US" b="1" spc="100" dirty="0">
                <a:solidFill>
                  <a:schemeClr val="bg1">
                    <a:lumMod val="50000"/>
                  </a:schemeClr>
                </a:solidFill>
                <a:sym typeface="+mn-lt"/>
              </a:rPr>
              <a:t>核心技术原理</a:t>
            </a:r>
          </a:p>
        </p:txBody>
      </p:sp>
      <p:sp>
        <p:nvSpPr>
          <p:cNvPr id="38" name="淘宝-想搞设计PPT(倒卖必究)-9">
            <a:extLst>
              <a:ext uri="{FF2B5EF4-FFF2-40B4-BE49-F238E27FC236}">
                <a16:creationId xmlns:a16="http://schemas.microsoft.com/office/drawing/2014/main" id="{45418994-4286-2626-946D-E9C59D8E8BA5}"/>
              </a:ext>
            </a:extLst>
          </p:cNvPr>
          <p:cNvSpPr txBox="1"/>
          <p:nvPr/>
        </p:nvSpPr>
        <p:spPr>
          <a:xfrm>
            <a:off x="6253239" y="211334"/>
            <a:ext cx="1890261" cy="369332"/>
          </a:xfrm>
          <a:prstGeom prst="rect">
            <a:avLst/>
          </a:prstGeom>
          <a:noFill/>
        </p:spPr>
        <p:txBody>
          <a:bodyPr wrap="none" rtlCol="0">
            <a:spAutoFit/>
          </a:bodyPr>
          <a:lstStyle/>
          <a:p>
            <a:pPr algn="ctr"/>
            <a:r>
              <a:rPr lang="zh-CN" altLang="en-US" b="1" spc="100" dirty="0">
                <a:solidFill>
                  <a:schemeClr val="bg1">
                    <a:lumMod val="50000"/>
                  </a:schemeClr>
                </a:solidFill>
              </a:rPr>
              <a:t>实训方案与复现</a:t>
            </a:r>
            <a:endParaRPr lang="zh-CN" altLang="en-US" b="1" spc="100" dirty="0">
              <a:solidFill>
                <a:schemeClr val="bg1">
                  <a:lumMod val="50000"/>
                </a:schemeClr>
              </a:solidFill>
              <a:sym typeface="+mn-lt"/>
            </a:endParaRPr>
          </a:p>
        </p:txBody>
      </p:sp>
      <p:sp>
        <p:nvSpPr>
          <p:cNvPr id="40" name="淘宝-想搞设计PPT(倒卖必究)-11">
            <a:extLst>
              <a:ext uri="{FF2B5EF4-FFF2-40B4-BE49-F238E27FC236}">
                <a16:creationId xmlns:a16="http://schemas.microsoft.com/office/drawing/2014/main" id="{94602981-7CBB-54F4-D7F5-95F9CF17C799}"/>
              </a:ext>
            </a:extLst>
          </p:cNvPr>
          <p:cNvSpPr txBox="1"/>
          <p:nvPr/>
        </p:nvSpPr>
        <p:spPr>
          <a:xfrm>
            <a:off x="10090305" y="211334"/>
            <a:ext cx="1159292" cy="369332"/>
          </a:xfrm>
          <a:prstGeom prst="rect">
            <a:avLst/>
          </a:prstGeom>
          <a:noFill/>
        </p:spPr>
        <p:txBody>
          <a:bodyPr wrap="none" rtlCol="0">
            <a:spAutoFit/>
          </a:bodyPr>
          <a:lstStyle/>
          <a:p>
            <a:pPr algn="ctr"/>
            <a:r>
              <a:rPr lang="zh-CN" altLang="en-US" b="1" spc="100" dirty="0">
                <a:solidFill>
                  <a:schemeClr val="bg1">
                    <a:lumMod val="50000"/>
                  </a:schemeClr>
                </a:solidFill>
              </a:rPr>
              <a:t>实训总结</a:t>
            </a:r>
          </a:p>
        </p:txBody>
      </p:sp>
      <p:pic>
        <p:nvPicPr>
          <p:cNvPr id="41" name="Picture 26" descr="同济大学.png">
            <a:extLst>
              <a:ext uri="{FF2B5EF4-FFF2-40B4-BE49-F238E27FC236}">
                <a16:creationId xmlns:a16="http://schemas.microsoft.com/office/drawing/2014/main" id="{3F17C690-EB12-797D-44A1-AD0C0D45B370}"/>
              </a:ext>
            </a:extLst>
          </p:cNvPr>
          <p:cNvPicPr>
            <a:picLocks noChangeAspect="1"/>
          </p:cNvPicPr>
          <p:nvPr/>
        </p:nvPicPr>
        <p:blipFill>
          <a:blip r:embed="rId4"/>
          <a:stretch>
            <a:fillRect/>
          </a:stretch>
        </p:blipFill>
        <p:spPr>
          <a:xfrm>
            <a:off x="356020" y="158235"/>
            <a:ext cx="2011854" cy="501415"/>
          </a:xfrm>
          <a:prstGeom prst="rect">
            <a:avLst/>
          </a:prstGeom>
        </p:spPr>
      </p:pic>
      <p:cxnSp>
        <p:nvCxnSpPr>
          <p:cNvPr id="42" name="淘宝-想搞设计PPT(倒卖必究)-6">
            <a:extLst>
              <a:ext uri="{FF2B5EF4-FFF2-40B4-BE49-F238E27FC236}">
                <a16:creationId xmlns:a16="http://schemas.microsoft.com/office/drawing/2014/main" id="{4847CD2B-7077-FDB9-6502-3D909229589D}"/>
              </a:ext>
            </a:extLst>
          </p:cNvPr>
          <p:cNvCxnSpPr/>
          <p:nvPr/>
        </p:nvCxnSpPr>
        <p:spPr>
          <a:xfrm>
            <a:off x="4554787" y="252000"/>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43" name="淘宝-想搞设计PPT(倒卖必究)-10">
            <a:extLst>
              <a:ext uri="{FF2B5EF4-FFF2-40B4-BE49-F238E27FC236}">
                <a16:creationId xmlns:a16="http://schemas.microsoft.com/office/drawing/2014/main" id="{8C562E51-1055-182B-11B2-F61FD7746ECC}"/>
              </a:ext>
            </a:extLst>
          </p:cNvPr>
          <p:cNvSpPr/>
          <p:nvPr/>
        </p:nvSpPr>
        <p:spPr>
          <a:xfrm>
            <a:off x="8153400" y="-2299"/>
            <a:ext cx="1656000" cy="792000"/>
          </a:xfrm>
          <a:prstGeom prst="rect">
            <a:avLst/>
          </a:prstGeom>
          <a:solidFill>
            <a:srgbClr val="095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b="1" spc="100" dirty="0">
                <a:solidFill>
                  <a:schemeClr val="bg1"/>
                </a:solidFill>
              </a:rPr>
              <a:t>结果验证</a:t>
            </a:r>
          </a:p>
        </p:txBody>
      </p:sp>
    </p:spTree>
    <p:extLst>
      <p:ext uri="{BB962C8B-B14F-4D97-AF65-F5344CB8AC3E}">
        <p14:creationId xmlns:p14="http://schemas.microsoft.com/office/powerpoint/2010/main" val="2608333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143F7-185E-F9AB-38BE-509E72B177A5}"/>
            </a:ext>
          </a:extLst>
        </p:cNvPr>
        <p:cNvGrpSpPr/>
        <p:nvPr/>
      </p:nvGrpSpPr>
      <p:grpSpPr>
        <a:xfrm>
          <a:off x="0" y="0"/>
          <a:ext cx="0" cy="0"/>
          <a:chOff x="0" y="0"/>
          <a:chExt cx="0" cy="0"/>
        </a:xfrm>
      </p:grpSpPr>
      <p:sp>
        <p:nvSpPr>
          <p:cNvPr id="36" name="淘宝-想搞设计PPT(倒卖必究)-36">
            <a:extLst>
              <a:ext uri="{FF2B5EF4-FFF2-40B4-BE49-F238E27FC236}">
                <a16:creationId xmlns:a16="http://schemas.microsoft.com/office/drawing/2014/main" id="{0E3D3B89-DE34-BBDB-62B7-E008CAC97240}"/>
              </a:ext>
            </a:extLst>
          </p:cNvPr>
          <p:cNvSpPr/>
          <p:nvPr/>
        </p:nvSpPr>
        <p:spPr>
          <a:xfrm flipH="1">
            <a:off x="442589" y="1470990"/>
            <a:ext cx="11306175" cy="4993309"/>
          </a:xfrm>
          <a:prstGeom prst="roundRect">
            <a:avLst>
              <a:gd name="adj" fmla="val 2368"/>
            </a:avLst>
          </a:prstGeom>
          <a:solidFill>
            <a:srgbClr val="FFFFFF"/>
          </a:solidFill>
          <a:ln w="25400" cap="flat" cmpd="sng" algn="ctr">
            <a:noFill/>
            <a:prstDash val="solid"/>
          </a:ln>
          <a:effectLst>
            <a:outerShdw blurRad="381000" dist="127000" dir="4800000" algn="t" rotWithShape="0">
              <a:prstClr val="black">
                <a:alpha val="11000"/>
              </a:prstClr>
            </a:outerShdw>
          </a:effectLst>
        </p:spPr>
        <p:txBody>
          <a:bodyPr rtlCol="0" anchor="ctr"/>
          <a:lstStyle/>
          <a:p>
            <a:pPr algn="ctr"/>
            <a:endParaRPr lang="en-US" kern="0" dirty="0">
              <a:solidFill>
                <a:srgbClr val="FFFFFF"/>
              </a:solidFill>
              <a:latin typeface="Calibri" panose="020F0502020204030204"/>
            </a:endParaRPr>
          </a:p>
        </p:txBody>
      </p:sp>
      <p:sp>
        <p:nvSpPr>
          <p:cNvPr id="15" name="淘宝-想搞设计PPT(倒卖必究)-15">
            <a:extLst>
              <a:ext uri="{FF2B5EF4-FFF2-40B4-BE49-F238E27FC236}">
                <a16:creationId xmlns:a16="http://schemas.microsoft.com/office/drawing/2014/main" id="{D9AA2713-ED04-FE83-CED6-B576F7A4E965}"/>
              </a:ext>
            </a:extLst>
          </p:cNvPr>
          <p:cNvSpPr>
            <a:spLocks noGrp="1"/>
          </p:cNvSpPr>
          <p:nvPr>
            <p:ph type="sldNum" sz="quarter" idx="4"/>
          </p:nvPr>
        </p:nvSpPr>
        <p:spPr>
          <a:xfrm>
            <a:off x="9366250" y="6464300"/>
            <a:ext cx="2743200" cy="365125"/>
          </a:xfrm>
        </p:spPr>
        <p:txBody>
          <a:bodyPr/>
          <a:lstStyle>
            <a:lvl1pPr>
              <a:defRPr sz="1000">
                <a:latin typeface="Arial" panose="020B0604020202020204" pitchFamily="34" charset="0"/>
                <a:cs typeface="Arial" panose="020B0604020202020204" pitchFamily="34" charset="0"/>
              </a:defRPr>
            </a:lvl1pPr>
          </a:lstStyle>
          <a:p>
            <a:fld id="{DE889C00-3007-445F-903C-C55D6E6A648E}" type="slidenum">
              <a:rPr lang="zh-CN" altLang="en-US" smtClean="0"/>
              <a:t>15</a:t>
            </a:fld>
            <a:endParaRPr lang="zh-CN" altLang="en-US"/>
          </a:p>
        </p:txBody>
      </p:sp>
      <p:sp>
        <p:nvSpPr>
          <p:cNvPr id="13" name="淘宝-想搞设计PPT(倒卖必究)-13">
            <a:extLst>
              <a:ext uri="{FF2B5EF4-FFF2-40B4-BE49-F238E27FC236}">
                <a16:creationId xmlns:a16="http://schemas.microsoft.com/office/drawing/2014/main" id="{32B89E6D-9211-C62B-8E99-DBF95B5DFCFA}"/>
              </a:ext>
            </a:extLst>
          </p:cNvPr>
          <p:cNvSpPr txBox="1"/>
          <p:nvPr/>
        </p:nvSpPr>
        <p:spPr>
          <a:xfrm>
            <a:off x="344472" y="1046852"/>
            <a:ext cx="3595856" cy="424732"/>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2400" b="1" kern="1200" spc="5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stStyle>
          <a:p>
            <a:r>
              <a:rPr lang="en-US" altLang="zh-CN" dirty="0">
                <a:solidFill/>
              </a:rPr>
              <a:t>4.1 </a:t>
            </a:r>
            <a:r>
              <a:rPr lang="zh-CN" altLang="en-US" dirty="0">
                <a:solidFill>
                  <a:schemeClr val="tx1"/>
                </a:solidFill>
              </a:rPr>
              <a:t>模型训练收敛性分析</a:t>
            </a:r>
          </a:p>
        </p:txBody>
      </p:sp>
      <p:cxnSp>
        <p:nvCxnSpPr>
          <p:cNvPr id="12" name="淘宝-想搞设计PPT(倒卖必究)-12">
            <a:extLst>
              <a:ext uri="{FF2B5EF4-FFF2-40B4-BE49-F238E27FC236}">
                <a16:creationId xmlns:a16="http://schemas.microsoft.com/office/drawing/2014/main" id="{C377CE41-608D-6141-A656-B80486F7713B}"/>
              </a:ext>
            </a:extLst>
          </p:cNvPr>
          <p:cNvCxnSpPr/>
          <p:nvPr/>
        </p:nvCxnSpPr>
        <p:spPr>
          <a:xfrm>
            <a:off x="425752" y="1508520"/>
            <a:ext cx="1836000"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21" name="淘宝-想搞设计PPT(倒卖必究)-21">
            <a:extLst>
              <a:ext uri="{FF2B5EF4-FFF2-40B4-BE49-F238E27FC236}">
                <a16:creationId xmlns:a16="http://schemas.microsoft.com/office/drawing/2014/main" id="{18CE6F9C-500F-0A74-A38E-BAA46BBE3E0A}"/>
              </a:ext>
            </a:extLst>
          </p:cNvPr>
          <p:cNvSpPr/>
          <p:nvPr/>
        </p:nvSpPr>
        <p:spPr>
          <a:xfrm flipH="1">
            <a:off x="515999" y="1803322"/>
            <a:ext cx="11233085" cy="4505403"/>
          </a:xfrm>
          <a:prstGeom prst="roundRect">
            <a:avLst>
              <a:gd name="adj" fmla="val 3552"/>
            </a:avLst>
          </a:prstGeom>
          <a:no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en-US" kern="0" dirty="0">
              <a:solidFill>
                <a:srgbClr val="FFFFFF"/>
              </a:solidFill>
              <a:latin typeface="Calibri" panose="020F0502020204030204"/>
            </a:endParaRPr>
          </a:p>
        </p:txBody>
      </p:sp>
      <p:cxnSp>
        <p:nvCxnSpPr>
          <p:cNvPr id="28" name="直接连接符 27">
            <a:extLst>
              <a:ext uri="{FF2B5EF4-FFF2-40B4-BE49-F238E27FC236}">
                <a16:creationId xmlns:a16="http://schemas.microsoft.com/office/drawing/2014/main" id="{608F88EE-102B-3141-D867-45A54E36C673}"/>
              </a:ext>
            </a:extLst>
          </p:cNvPr>
          <p:cNvCxnSpPr>
            <a:cxnSpLocks/>
          </p:cNvCxnSpPr>
          <p:nvPr>
            <p:custDataLst>
              <p:tags r:id="rId1"/>
            </p:custDataLst>
          </p:nvPr>
        </p:nvCxnSpPr>
        <p:spPr>
          <a:xfrm flipH="1">
            <a:off x="5440661" y="1508518"/>
            <a:ext cx="16838" cy="4905116"/>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14" name="文本框 13">
            <a:extLst>
              <a:ext uri="{FF2B5EF4-FFF2-40B4-BE49-F238E27FC236}">
                <a16:creationId xmlns:a16="http://schemas.microsoft.com/office/drawing/2014/main" id="{4B84F102-2A7F-D03E-6D57-E61904F0B11C}"/>
              </a:ext>
            </a:extLst>
          </p:cNvPr>
          <p:cNvSpPr txBox="1"/>
          <p:nvPr/>
        </p:nvSpPr>
        <p:spPr>
          <a:xfrm>
            <a:off x="556785" y="1508519"/>
            <a:ext cx="4819533" cy="5063437"/>
          </a:xfrm>
          <a:prstGeom prst="rect">
            <a:avLst/>
          </a:prstGeom>
          <a:noFill/>
        </p:spPr>
        <p:txBody>
          <a:bodyPr wrap="square" rtlCol="0" anchor="t">
            <a:spAutoFit/>
          </a:bodyPr>
          <a:lstStyle/>
          <a:p>
            <a:pPr marL="285750" indent="-285750">
              <a:lnSpc>
                <a:spcPct val="125000"/>
              </a:lnSpc>
              <a:buFont typeface="Wingdings" panose="05000000000000000000" pitchFamily="2" charset="2"/>
              <a:buChar char="Ø"/>
            </a:pPr>
            <a:r>
              <a:rPr lang="zh-CN" altLang="en-US" sz="2000" b="1" dirty="0">
                <a:solidFill>
                  <a:schemeClr val="accent1"/>
                </a:solidFill>
              </a:rPr>
              <a:t>训练阶段生成的中间结果</a:t>
            </a:r>
          </a:p>
          <a:p>
            <a:pPr fontAlgn="auto">
              <a:lnSpc>
                <a:spcPct val="125000"/>
              </a:lnSpc>
              <a:buSzPct val="50000"/>
            </a:pPr>
            <a:r>
              <a:rPr lang="zh-CN" altLang="en-US" sz="1600" dirty="0"/>
              <a:t>        为了直观展示模型的学习轨迹，我们在训练过程中每隔一定步数对模型进行采样测试。这些中间结果清晰地揭示了扩散模型“从无到有”的生成逻辑。</a:t>
            </a:r>
          </a:p>
          <a:p>
            <a:pPr>
              <a:lnSpc>
                <a:spcPct val="125000"/>
              </a:lnSpc>
            </a:pPr>
            <a:r>
              <a:rPr lang="zh-CN" altLang="en-US" sz="1600" b="1" dirty="0"/>
              <a:t>      （</a:t>
            </a:r>
            <a:r>
              <a:rPr lang="en-US" altLang="zh-CN" sz="1600" b="1" dirty="0"/>
              <a:t>1</a:t>
            </a:r>
            <a:r>
              <a:rPr lang="zh-CN" altLang="en-US" sz="1600" b="1" dirty="0"/>
              <a:t>）</a:t>
            </a:r>
            <a:r>
              <a:rPr lang="en-US" altLang="zh-CN" sz="1600" b="1" dirty="0"/>
              <a:t>Step 1,000</a:t>
            </a:r>
            <a:r>
              <a:rPr lang="zh-CN" altLang="en-US" sz="1600" b="1" dirty="0"/>
              <a:t>（噪声主导阶段）：</a:t>
            </a:r>
            <a:r>
              <a:rPr lang="zh-CN" altLang="en-US" sz="1600" dirty="0"/>
              <a:t>此时生成的图像几乎全是高斯白噪声，仅能隐约看到一些杂乱的颜色斑块。这说明模型尚未学会如何有效地组织像素结构，仅学习到了数据集的平均颜色分布。</a:t>
            </a:r>
          </a:p>
          <a:p>
            <a:pPr>
              <a:lnSpc>
                <a:spcPct val="125000"/>
              </a:lnSpc>
            </a:pPr>
            <a:r>
              <a:rPr lang="zh-CN" altLang="en-US" sz="1600" b="1" dirty="0"/>
              <a:t>      （</a:t>
            </a:r>
            <a:r>
              <a:rPr lang="en-US" altLang="zh-CN" sz="1600" b="1" dirty="0"/>
              <a:t>2</a:t>
            </a:r>
            <a:r>
              <a:rPr lang="zh-CN" altLang="en-US" sz="1600" b="1" dirty="0"/>
              <a:t>）</a:t>
            </a:r>
            <a:r>
              <a:rPr lang="en-US" altLang="zh-CN" sz="1600" b="1" dirty="0"/>
              <a:t>Step 10,000</a:t>
            </a:r>
            <a:r>
              <a:rPr lang="zh-CN" altLang="en-US" sz="1600" b="1" dirty="0"/>
              <a:t>（轮廓涌现阶段）：</a:t>
            </a:r>
            <a:r>
              <a:rPr lang="zh-CN" altLang="en-US" sz="1600" dirty="0"/>
              <a:t>生成的图像开始出现模糊的物体轮廓。我们可以辨认出类似“车轮”、“翅膀”或“四肢”的几何形状，但物体边界依然模糊，且背景中残留大量噪点。此时模型已经学会了低频的结构信息，但对高频细节的重建能力尚显不足。</a:t>
            </a:r>
          </a:p>
          <a:p>
            <a:pPr>
              <a:lnSpc>
                <a:spcPct val="125000"/>
              </a:lnSpc>
            </a:pPr>
            <a:r>
              <a:rPr lang="zh-CN" altLang="en-US" sz="1600" dirty="0"/>
              <a:t> </a:t>
            </a:r>
          </a:p>
        </p:txBody>
      </p:sp>
      <p:sp>
        <p:nvSpPr>
          <p:cNvPr id="20" name="文本框 19">
            <a:extLst>
              <a:ext uri="{FF2B5EF4-FFF2-40B4-BE49-F238E27FC236}">
                <a16:creationId xmlns:a16="http://schemas.microsoft.com/office/drawing/2014/main" id="{28DD6390-8FCE-6CD4-557F-399AB1E55756}"/>
              </a:ext>
            </a:extLst>
          </p:cNvPr>
          <p:cNvSpPr txBox="1"/>
          <p:nvPr/>
        </p:nvSpPr>
        <p:spPr>
          <a:xfrm>
            <a:off x="7626160" y="3790240"/>
            <a:ext cx="3043790" cy="523220"/>
          </a:xfrm>
          <a:prstGeom prst="rect">
            <a:avLst/>
          </a:prstGeom>
          <a:noFill/>
        </p:spPr>
        <p:txBody>
          <a:bodyPr wrap="square">
            <a:spAutoFit/>
          </a:bodyPr>
          <a:lstStyle/>
          <a:p>
            <a:pPr algn="just"/>
            <a:r>
              <a:rPr lang="zh-CN" altLang="en-US" sz="1400" b="1" kern="100" dirty="0">
                <a:solidFill>
                  <a:srgbClr val="000000"/>
                </a:solidFill>
                <a:latin typeface="Times New Roman" panose="02020603050405020304" pitchFamily="18" charset="0"/>
                <a:ea typeface="宋体" panose="02010600030101010101" pitchFamily="2" charset="-122"/>
              </a:rPr>
              <a:t>训练过程中的采样对比图</a:t>
            </a:r>
          </a:p>
          <a:p>
            <a:pPr marL="0" marR="0" algn="just">
              <a:buNone/>
            </a:pPr>
            <a:endParaRPr lang="zh-CN" altLang="en-US" sz="1400" b="1" kern="100" dirty="0">
              <a:effectLst/>
              <a:latin typeface="Times New Roman" panose="02020603050405020304" pitchFamily="18" charset="0"/>
              <a:ea typeface="宋体" panose="02010600030101010101" pitchFamily="2" charset="-122"/>
            </a:endParaRPr>
          </a:p>
        </p:txBody>
      </p:sp>
      <p:pic>
        <p:nvPicPr>
          <p:cNvPr id="18" name="图片 17" descr="应用程序">
            <a:extLst>
              <a:ext uri="{FF2B5EF4-FFF2-40B4-BE49-F238E27FC236}">
                <a16:creationId xmlns:a16="http://schemas.microsoft.com/office/drawing/2014/main" id="{92537735-0C4E-23E5-6EB3-62096FFA690E}"/>
              </a:ext>
            </a:extLst>
          </p:cNvPr>
          <p:cNvPicPr>
            <a:picLocks noChangeAspect="1"/>
          </p:cNvPicPr>
          <p:nvPr/>
        </p:nvPicPr>
        <p:blipFill>
          <a:blip r:embed="rId3"/>
          <a:stretch>
            <a:fillRect/>
          </a:stretch>
        </p:blipFill>
        <p:spPr>
          <a:xfrm>
            <a:off x="5521842" y="1551322"/>
            <a:ext cx="6226922" cy="2219407"/>
          </a:xfrm>
          <a:prstGeom prst="rect">
            <a:avLst/>
          </a:prstGeom>
        </p:spPr>
      </p:pic>
      <p:sp>
        <p:nvSpPr>
          <p:cNvPr id="23" name="文本框 22">
            <a:extLst>
              <a:ext uri="{FF2B5EF4-FFF2-40B4-BE49-F238E27FC236}">
                <a16:creationId xmlns:a16="http://schemas.microsoft.com/office/drawing/2014/main" id="{D30C4849-A00B-433D-5920-A9085B775FC5}"/>
              </a:ext>
            </a:extLst>
          </p:cNvPr>
          <p:cNvSpPr txBox="1"/>
          <p:nvPr/>
        </p:nvSpPr>
        <p:spPr>
          <a:xfrm>
            <a:off x="5960975" y="4216113"/>
            <a:ext cx="5395628" cy="1602683"/>
          </a:xfrm>
          <a:prstGeom prst="rect">
            <a:avLst/>
          </a:prstGeom>
          <a:noFill/>
        </p:spPr>
        <p:txBody>
          <a:bodyPr wrap="square">
            <a:spAutoFit/>
          </a:bodyPr>
          <a:lstStyle/>
          <a:p>
            <a:pPr>
              <a:lnSpc>
                <a:spcPct val="125000"/>
              </a:lnSpc>
            </a:pPr>
            <a:r>
              <a:rPr lang="zh-CN" altLang="en-US" sz="1600" b="1" dirty="0"/>
              <a:t>     （</a:t>
            </a:r>
            <a:r>
              <a:rPr lang="en-US" altLang="zh-CN" sz="1600" b="1" dirty="0"/>
              <a:t>3</a:t>
            </a:r>
            <a:r>
              <a:rPr lang="zh-CN" altLang="en-US" sz="1600" b="1" dirty="0"/>
              <a:t>）</a:t>
            </a:r>
            <a:r>
              <a:rPr lang="en-US" altLang="zh-CN" sz="1600" b="1" dirty="0"/>
              <a:t>Step 40,000</a:t>
            </a:r>
            <a:r>
              <a:rPr lang="zh-CN" altLang="en-US" sz="1600" b="1" dirty="0"/>
              <a:t>（细节完善阶段）：</a:t>
            </a:r>
            <a:r>
              <a:rPr lang="zh-CN" altLang="en-US" sz="1600" dirty="0"/>
              <a:t>最终生成的图像质量发生了质的飞跃。图像不仅轮廓清晰，而且具备了丰富的纹理细节。例如，生成的汽车具有清晰的车窗和前灯，生成的马匹具有自然的肌肉线条。色彩饱和度与真实图像高度一致，表明模型已完全收敛。</a:t>
            </a:r>
          </a:p>
        </p:txBody>
      </p:sp>
      <p:sp>
        <p:nvSpPr>
          <p:cNvPr id="25" name="淘宝-想搞设计PPT(倒卖必究)-23">
            <a:extLst>
              <a:ext uri="{FF2B5EF4-FFF2-40B4-BE49-F238E27FC236}">
                <a16:creationId xmlns:a16="http://schemas.microsoft.com/office/drawing/2014/main" id="{77B7F32E-957C-5FE6-8FED-6DB6F6C27D76}"/>
              </a:ext>
            </a:extLst>
          </p:cNvPr>
          <p:cNvSpPr/>
          <p:nvPr/>
        </p:nvSpPr>
        <p:spPr>
          <a:xfrm>
            <a:off x="0" y="0"/>
            <a:ext cx="12192000" cy="792000"/>
          </a:xfrm>
          <a:prstGeom prst="rect">
            <a:avLst/>
          </a:prstGeom>
          <a:solidFill>
            <a:srgbClr val="FFFFFF"/>
          </a:solid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zh-CN" altLang="en-US" kern="0" dirty="0">
              <a:solidFill>
                <a:srgbClr val="FFFFFF"/>
              </a:solidFill>
              <a:latin typeface="Calibri" panose="020F0502020204030204"/>
            </a:endParaRPr>
          </a:p>
        </p:txBody>
      </p:sp>
      <p:sp>
        <p:nvSpPr>
          <p:cNvPr id="26" name="淘宝-想搞设计PPT(倒卖必究)-3">
            <a:extLst>
              <a:ext uri="{FF2B5EF4-FFF2-40B4-BE49-F238E27FC236}">
                <a16:creationId xmlns:a16="http://schemas.microsoft.com/office/drawing/2014/main" id="{E589B947-EF28-5889-456C-5F2FC5D35A84}"/>
              </a:ext>
            </a:extLst>
          </p:cNvPr>
          <p:cNvSpPr/>
          <p:nvPr/>
        </p:nvSpPr>
        <p:spPr>
          <a:xfrm>
            <a:off x="2898787" y="0"/>
            <a:ext cx="1656000" cy="79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淘宝-想搞设计PPT(倒卖必究)-4">
            <a:extLst>
              <a:ext uri="{FF2B5EF4-FFF2-40B4-BE49-F238E27FC236}">
                <a16:creationId xmlns:a16="http://schemas.microsoft.com/office/drawing/2014/main" id="{04595147-3558-C9FE-26E3-E7C0D0FD6740}"/>
              </a:ext>
            </a:extLst>
          </p:cNvPr>
          <p:cNvCxnSpPr/>
          <p:nvPr/>
        </p:nvCxnSpPr>
        <p:spPr>
          <a:xfrm>
            <a:off x="6330474" y="252000"/>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30" name="淘宝-想搞设计PPT(倒卖必究)-5">
            <a:extLst>
              <a:ext uri="{FF2B5EF4-FFF2-40B4-BE49-F238E27FC236}">
                <a16:creationId xmlns:a16="http://schemas.microsoft.com/office/drawing/2014/main" id="{7C174E27-5D01-58C3-BBC1-509B125F09AF}"/>
              </a:ext>
            </a:extLst>
          </p:cNvPr>
          <p:cNvCxnSpPr/>
          <p:nvPr/>
        </p:nvCxnSpPr>
        <p:spPr>
          <a:xfrm>
            <a:off x="8066265" y="252000"/>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31" name="淘宝-想搞设计PPT(倒卖必究)-6">
            <a:extLst>
              <a:ext uri="{FF2B5EF4-FFF2-40B4-BE49-F238E27FC236}">
                <a16:creationId xmlns:a16="http://schemas.microsoft.com/office/drawing/2014/main" id="{99B9403B-35DA-AFD3-5BE6-97854970447C}"/>
              </a:ext>
            </a:extLst>
          </p:cNvPr>
          <p:cNvCxnSpPr/>
          <p:nvPr/>
        </p:nvCxnSpPr>
        <p:spPr>
          <a:xfrm>
            <a:off x="9802055" y="252000"/>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32" name="淘宝-想搞设计PPT(倒卖必究)-7">
            <a:extLst>
              <a:ext uri="{FF2B5EF4-FFF2-40B4-BE49-F238E27FC236}">
                <a16:creationId xmlns:a16="http://schemas.microsoft.com/office/drawing/2014/main" id="{B1B09A3D-32FE-DDF0-A8A1-3F52870A67A9}"/>
              </a:ext>
            </a:extLst>
          </p:cNvPr>
          <p:cNvSpPr txBox="1"/>
          <p:nvPr/>
        </p:nvSpPr>
        <p:spPr>
          <a:xfrm>
            <a:off x="3032097" y="211334"/>
            <a:ext cx="1389380" cy="368300"/>
          </a:xfrm>
          <a:prstGeom prst="rect">
            <a:avLst/>
          </a:prstGeom>
          <a:noFill/>
        </p:spPr>
        <p:txBody>
          <a:bodyPr wrap="none" rtlCol="0">
            <a:spAutoFit/>
          </a:bodyPr>
          <a:lstStyle/>
          <a:p>
            <a:pPr algn="ctr"/>
            <a:r>
              <a:rPr lang="zh-CN" altLang="en-US" b="1" spc="100" dirty="0">
                <a:solidFill>
                  <a:schemeClr val="bg1">
                    <a:lumMod val="50000"/>
                  </a:schemeClr>
                </a:solidFill>
              </a:rPr>
              <a:t>背景与现状</a:t>
            </a:r>
          </a:p>
        </p:txBody>
      </p:sp>
      <p:sp>
        <p:nvSpPr>
          <p:cNvPr id="33" name="淘宝-想搞设计PPT(倒卖必究)-8">
            <a:extLst>
              <a:ext uri="{FF2B5EF4-FFF2-40B4-BE49-F238E27FC236}">
                <a16:creationId xmlns:a16="http://schemas.microsoft.com/office/drawing/2014/main" id="{75F826BE-F6A5-28D6-4BF4-7D8ECB3E17A3}"/>
              </a:ext>
            </a:extLst>
          </p:cNvPr>
          <p:cNvSpPr txBox="1"/>
          <p:nvPr/>
        </p:nvSpPr>
        <p:spPr>
          <a:xfrm>
            <a:off x="4639275" y="211334"/>
            <a:ext cx="1646605" cy="369332"/>
          </a:xfrm>
          <a:prstGeom prst="rect">
            <a:avLst/>
          </a:prstGeom>
          <a:noFill/>
        </p:spPr>
        <p:txBody>
          <a:bodyPr wrap="none" rtlCol="0">
            <a:spAutoFit/>
          </a:bodyPr>
          <a:lstStyle/>
          <a:p>
            <a:pPr algn="ctr"/>
            <a:r>
              <a:rPr lang="zh-CN" altLang="en-US" b="1" spc="100" dirty="0">
                <a:solidFill>
                  <a:schemeClr val="bg1">
                    <a:lumMod val="50000"/>
                  </a:schemeClr>
                </a:solidFill>
                <a:sym typeface="+mn-lt"/>
              </a:rPr>
              <a:t>核心技术原理</a:t>
            </a:r>
          </a:p>
        </p:txBody>
      </p:sp>
      <p:sp>
        <p:nvSpPr>
          <p:cNvPr id="34" name="淘宝-想搞设计PPT(倒卖必究)-9">
            <a:extLst>
              <a:ext uri="{FF2B5EF4-FFF2-40B4-BE49-F238E27FC236}">
                <a16:creationId xmlns:a16="http://schemas.microsoft.com/office/drawing/2014/main" id="{BA418C8D-7E05-2A92-C349-D34F1844A7AF}"/>
              </a:ext>
            </a:extLst>
          </p:cNvPr>
          <p:cNvSpPr txBox="1"/>
          <p:nvPr/>
        </p:nvSpPr>
        <p:spPr>
          <a:xfrm>
            <a:off x="6253239" y="211334"/>
            <a:ext cx="1890261" cy="369332"/>
          </a:xfrm>
          <a:prstGeom prst="rect">
            <a:avLst/>
          </a:prstGeom>
          <a:noFill/>
        </p:spPr>
        <p:txBody>
          <a:bodyPr wrap="none" rtlCol="0">
            <a:spAutoFit/>
          </a:bodyPr>
          <a:lstStyle/>
          <a:p>
            <a:pPr algn="ctr"/>
            <a:r>
              <a:rPr lang="zh-CN" altLang="en-US" b="1" spc="100" dirty="0">
                <a:solidFill>
                  <a:schemeClr val="bg1">
                    <a:lumMod val="50000"/>
                  </a:schemeClr>
                </a:solidFill>
              </a:rPr>
              <a:t>实训方案与复现</a:t>
            </a:r>
            <a:endParaRPr lang="zh-CN" altLang="en-US" b="1" spc="100" dirty="0">
              <a:solidFill>
                <a:schemeClr val="bg1">
                  <a:lumMod val="50000"/>
                </a:schemeClr>
              </a:solidFill>
              <a:sym typeface="+mn-lt"/>
            </a:endParaRPr>
          </a:p>
        </p:txBody>
      </p:sp>
      <p:sp>
        <p:nvSpPr>
          <p:cNvPr id="35" name="淘宝-想搞设计PPT(倒卖必究)-11">
            <a:extLst>
              <a:ext uri="{FF2B5EF4-FFF2-40B4-BE49-F238E27FC236}">
                <a16:creationId xmlns:a16="http://schemas.microsoft.com/office/drawing/2014/main" id="{EC46DEC3-F1C3-9FC7-4720-6B563E074FFB}"/>
              </a:ext>
            </a:extLst>
          </p:cNvPr>
          <p:cNvSpPr txBox="1"/>
          <p:nvPr/>
        </p:nvSpPr>
        <p:spPr>
          <a:xfrm>
            <a:off x="10090305" y="211334"/>
            <a:ext cx="1159292" cy="369332"/>
          </a:xfrm>
          <a:prstGeom prst="rect">
            <a:avLst/>
          </a:prstGeom>
          <a:noFill/>
        </p:spPr>
        <p:txBody>
          <a:bodyPr wrap="none" rtlCol="0">
            <a:spAutoFit/>
          </a:bodyPr>
          <a:lstStyle/>
          <a:p>
            <a:pPr algn="ctr"/>
            <a:r>
              <a:rPr lang="zh-CN" altLang="en-US" b="1" spc="100" dirty="0">
                <a:solidFill>
                  <a:schemeClr val="bg1">
                    <a:lumMod val="50000"/>
                  </a:schemeClr>
                </a:solidFill>
              </a:rPr>
              <a:t>实训总结</a:t>
            </a:r>
          </a:p>
        </p:txBody>
      </p:sp>
      <p:pic>
        <p:nvPicPr>
          <p:cNvPr id="38" name="Picture 26" descr="同济大学.png">
            <a:extLst>
              <a:ext uri="{FF2B5EF4-FFF2-40B4-BE49-F238E27FC236}">
                <a16:creationId xmlns:a16="http://schemas.microsoft.com/office/drawing/2014/main" id="{6ADB1827-A5D3-3B7B-CE70-1A75F618F6CA}"/>
              </a:ext>
            </a:extLst>
          </p:cNvPr>
          <p:cNvPicPr>
            <a:picLocks noChangeAspect="1"/>
          </p:cNvPicPr>
          <p:nvPr/>
        </p:nvPicPr>
        <p:blipFill>
          <a:blip r:embed="rId4"/>
          <a:stretch>
            <a:fillRect/>
          </a:stretch>
        </p:blipFill>
        <p:spPr>
          <a:xfrm>
            <a:off x="356020" y="158235"/>
            <a:ext cx="2011854" cy="501415"/>
          </a:xfrm>
          <a:prstGeom prst="rect">
            <a:avLst/>
          </a:prstGeom>
        </p:spPr>
      </p:pic>
      <p:cxnSp>
        <p:nvCxnSpPr>
          <p:cNvPr id="39" name="淘宝-想搞设计PPT(倒卖必究)-6">
            <a:extLst>
              <a:ext uri="{FF2B5EF4-FFF2-40B4-BE49-F238E27FC236}">
                <a16:creationId xmlns:a16="http://schemas.microsoft.com/office/drawing/2014/main" id="{F9E28EDA-E258-1989-780F-7F30A4D21FC7}"/>
              </a:ext>
            </a:extLst>
          </p:cNvPr>
          <p:cNvCxnSpPr/>
          <p:nvPr/>
        </p:nvCxnSpPr>
        <p:spPr>
          <a:xfrm>
            <a:off x="4554787" y="252000"/>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40" name="淘宝-想搞设计PPT(倒卖必究)-10">
            <a:extLst>
              <a:ext uri="{FF2B5EF4-FFF2-40B4-BE49-F238E27FC236}">
                <a16:creationId xmlns:a16="http://schemas.microsoft.com/office/drawing/2014/main" id="{7B53C41F-5437-7324-DE86-B1336D875A43}"/>
              </a:ext>
            </a:extLst>
          </p:cNvPr>
          <p:cNvSpPr/>
          <p:nvPr/>
        </p:nvSpPr>
        <p:spPr>
          <a:xfrm>
            <a:off x="8143500" y="-2299"/>
            <a:ext cx="1656000" cy="792000"/>
          </a:xfrm>
          <a:prstGeom prst="rect">
            <a:avLst/>
          </a:prstGeom>
          <a:solidFill>
            <a:srgbClr val="095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b="1" spc="100" dirty="0">
                <a:solidFill>
                  <a:schemeClr val="bg1"/>
                </a:solidFill>
              </a:rPr>
              <a:t>结果验证</a:t>
            </a:r>
          </a:p>
        </p:txBody>
      </p:sp>
    </p:spTree>
    <p:extLst>
      <p:ext uri="{BB962C8B-B14F-4D97-AF65-F5344CB8AC3E}">
        <p14:creationId xmlns:p14="http://schemas.microsoft.com/office/powerpoint/2010/main" val="3418959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BDECDA-EC3A-20BC-10C6-0E7794ABDE9B}"/>
            </a:ext>
          </a:extLst>
        </p:cNvPr>
        <p:cNvGrpSpPr/>
        <p:nvPr/>
      </p:nvGrpSpPr>
      <p:grpSpPr>
        <a:xfrm>
          <a:off x="0" y="0"/>
          <a:ext cx="0" cy="0"/>
          <a:chOff x="0" y="0"/>
          <a:chExt cx="0" cy="0"/>
        </a:xfrm>
      </p:grpSpPr>
      <p:sp>
        <p:nvSpPr>
          <p:cNvPr id="36" name="淘宝-想搞设计PPT(倒卖必究)-36">
            <a:extLst>
              <a:ext uri="{FF2B5EF4-FFF2-40B4-BE49-F238E27FC236}">
                <a16:creationId xmlns:a16="http://schemas.microsoft.com/office/drawing/2014/main" id="{7097A66D-A9B6-9380-2363-7F124CDC2DA5}"/>
              </a:ext>
            </a:extLst>
          </p:cNvPr>
          <p:cNvSpPr/>
          <p:nvPr/>
        </p:nvSpPr>
        <p:spPr>
          <a:xfrm flipH="1">
            <a:off x="442589" y="1470990"/>
            <a:ext cx="11306175" cy="4993309"/>
          </a:xfrm>
          <a:prstGeom prst="roundRect">
            <a:avLst>
              <a:gd name="adj" fmla="val 2368"/>
            </a:avLst>
          </a:prstGeom>
          <a:solidFill>
            <a:srgbClr val="FFFFFF"/>
          </a:solidFill>
          <a:ln w="25400" cap="flat" cmpd="sng" algn="ctr">
            <a:noFill/>
            <a:prstDash val="solid"/>
          </a:ln>
          <a:effectLst>
            <a:outerShdw blurRad="381000" dist="127000" dir="4800000" algn="t" rotWithShape="0">
              <a:prstClr val="black">
                <a:alpha val="11000"/>
              </a:prstClr>
            </a:outerShdw>
          </a:effectLst>
        </p:spPr>
        <p:txBody>
          <a:bodyPr rtlCol="0" anchor="ctr"/>
          <a:lstStyle/>
          <a:p>
            <a:pPr algn="ctr"/>
            <a:endParaRPr lang="en-US" kern="0" dirty="0">
              <a:solidFill>
                <a:srgbClr val="FFFFFF"/>
              </a:solidFill>
              <a:latin typeface="Calibri" panose="020F0502020204030204"/>
            </a:endParaRPr>
          </a:p>
        </p:txBody>
      </p:sp>
      <p:sp>
        <p:nvSpPr>
          <p:cNvPr id="15" name="淘宝-想搞设计PPT(倒卖必究)-15">
            <a:extLst>
              <a:ext uri="{FF2B5EF4-FFF2-40B4-BE49-F238E27FC236}">
                <a16:creationId xmlns:a16="http://schemas.microsoft.com/office/drawing/2014/main" id="{FC59025F-9878-E828-14D9-D80293E15122}"/>
              </a:ext>
            </a:extLst>
          </p:cNvPr>
          <p:cNvSpPr>
            <a:spLocks noGrp="1"/>
          </p:cNvSpPr>
          <p:nvPr>
            <p:ph type="sldNum" sz="quarter" idx="4"/>
          </p:nvPr>
        </p:nvSpPr>
        <p:spPr>
          <a:xfrm>
            <a:off x="9366250" y="6464300"/>
            <a:ext cx="2743200" cy="365125"/>
          </a:xfrm>
        </p:spPr>
        <p:txBody>
          <a:bodyPr/>
          <a:lstStyle>
            <a:lvl1pPr>
              <a:defRPr sz="1000">
                <a:latin typeface="Arial" panose="020B0604020202020204" pitchFamily="34" charset="0"/>
                <a:cs typeface="Arial" panose="020B0604020202020204" pitchFamily="34" charset="0"/>
              </a:defRPr>
            </a:lvl1pPr>
          </a:lstStyle>
          <a:p>
            <a:fld id="{DE889C00-3007-445F-903C-C55D6E6A648E}" type="slidenum">
              <a:rPr lang="zh-CN" altLang="en-US" smtClean="0"/>
              <a:t>16</a:t>
            </a:fld>
            <a:endParaRPr lang="zh-CN" altLang="en-US"/>
          </a:p>
        </p:txBody>
      </p:sp>
      <p:sp>
        <p:nvSpPr>
          <p:cNvPr id="13" name="淘宝-想搞设计PPT(倒卖必究)-13">
            <a:extLst>
              <a:ext uri="{FF2B5EF4-FFF2-40B4-BE49-F238E27FC236}">
                <a16:creationId xmlns:a16="http://schemas.microsoft.com/office/drawing/2014/main" id="{CB85E76E-3219-901F-D2CC-3C34EED43726}"/>
              </a:ext>
            </a:extLst>
          </p:cNvPr>
          <p:cNvSpPr txBox="1"/>
          <p:nvPr/>
        </p:nvSpPr>
        <p:spPr>
          <a:xfrm>
            <a:off x="344472" y="1046852"/>
            <a:ext cx="3281668" cy="424732"/>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2400" b="1" kern="1200" spc="5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stStyle>
          <a:p>
            <a:r>
              <a:rPr lang="en-US" altLang="zh-CN" dirty="0">
                <a:solidFill/>
              </a:rPr>
              <a:t>4.2 </a:t>
            </a:r>
            <a:r>
              <a:rPr lang="zh-CN" altLang="en-US" dirty="0">
                <a:solidFill>
                  <a:schemeClr val="tx1"/>
                </a:solidFill>
              </a:rPr>
              <a:t>最终生成质量评估</a:t>
            </a:r>
          </a:p>
        </p:txBody>
      </p:sp>
      <p:cxnSp>
        <p:nvCxnSpPr>
          <p:cNvPr id="12" name="淘宝-想搞设计PPT(倒卖必究)-12">
            <a:extLst>
              <a:ext uri="{FF2B5EF4-FFF2-40B4-BE49-F238E27FC236}">
                <a16:creationId xmlns:a16="http://schemas.microsoft.com/office/drawing/2014/main" id="{F4910A49-2021-503F-C607-200D3E0AD4B6}"/>
              </a:ext>
            </a:extLst>
          </p:cNvPr>
          <p:cNvCxnSpPr/>
          <p:nvPr/>
        </p:nvCxnSpPr>
        <p:spPr>
          <a:xfrm>
            <a:off x="425752" y="1508520"/>
            <a:ext cx="1836000"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21" name="淘宝-想搞设计PPT(倒卖必究)-21">
            <a:extLst>
              <a:ext uri="{FF2B5EF4-FFF2-40B4-BE49-F238E27FC236}">
                <a16:creationId xmlns:a16="http://schemas.microsoft.com/office/drawing/2014/main" id="{A400CABA-58F7-4B7B-9A86-2125259709B1}"/>
              </a:ext>
            </a:extLst>
          </p:cNvPr>
          <p:cNvSpPr/>
          <p:nvPr/>
        </p:nvSpPr>
        <p:spPr>
          <a:xfrm flipH="1">
            <a:off x="515999" y="1803322"/>
            <a:ext cx="11233085" cy="4505403"/>
          </a:xfrm>
          <a:prstGeom prst="roundRect">
            <a:avLst>
              <a:gd name="adj" fmla="val 3552"/>
            </a:avLst>
          </a:prstGeom>
          <a:no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en-US" kern="0" dirty="0">
              <a:solidFill>
                <a:srgbClr val="FFFFFF"/>
              </a:solidFill>
              <a:latin typeface="Calibri" panose="020F0502020204030204"/>
            </a:endParaRPr>
          </a:p>
        </p:txBody>
      </p:sp>
      <p:sp>
        <p:nvSpPr>
          <p:cNvPr id="14" name="文本框 13">
            <a:extLst>
              <a:ext uri="{FF2B5EF4-FFF2-40B4-BE49-F238E27FC236}">
                <a16:creationId xmlns:a16="http://schemas.microsoft.com/office/drawing/2014/main" id="{02B8BD42-E16C-B06C-4473-B7037B0CA3BD}"/>
              </a:ext>
            </a:extLst>
          </p:cNvPr>
          <p:cNvSpPr txBox="1"/>
          <p:nvPr/>
        </p:nvSpPr>
        <p:spPr>
          <a:xfrm>
            <a:off x="556785" y="1508519"/>
            <a:ext cx="5348766" cy="441403"/>
          </a:xfrm>
          <a:prstGeom prst="rect">
            <a:avLst/>
          </a:prstGeom>
          <a:noFill/>
        </p:spPr>
        <p:txBody>
          <a:bodyPr wrap="square" rtlCol="0" anchor="t">
            <a:spAutoFit/>
          </a:bodyPr>
          <a:lstStyle/>
          <a:p>
            <a:pPr marL="285750" indent="-285750">
              <a:lnSpc>
                <a:spcPct val="125000"/>
              </a:lnSpc>
              <a:buFont typeface="Wingdings" panose="05000000000000000000" pitchFamily="2" charset="2"/>
              <a:buChar char="Ø"/>
            </a:pPr>
            <a:r>
              <a:rPr lang="zh-CN" altLang="en-US" sz="2000" b="1" dirty="0">
                <a:solidFill>
                  <a:schemeClr val="accent1"/>
                </a:solidFill>
              </a:rPr>
              <a:t>采样图像的视觉质量分析</a:t>
            </a:r>
          </a:p>
        </p:txBody>
      </p:sp>
      <p:sp>
        <p:nvSpPr>
          <p:cNvPr id="20" name="文本框 19">
            <a:extLst>
              <a:ext uri="{FF2B5EF4-FFF2-40B4-BE49-F238E27FC236}">
                <a16:creationId xmlns:a16="http://schemas.microsoft.com/office/drawing/2014/main" id="{B62AC824-B224-2E33-D3D9-EDD0DC6601D3}"/>
              </a:ext>
            </a:extLst>
          </p:cNvPr>
          <p:cNvSpPr txBox="1"/>
          <p:nvPr/>
        </p:nvSpPr>
        <p:spPr>
          <a:xfrm>
            <a:off x="691481" y="2056352"/>
            <a:ext cx="6070612" cy="4111062"/>
          </a:xfrm>
          <a:prstGeom prst="rect">
            <a:avLst/>
          </a:prstGeom>
          <a:noFill/>
        </p:spPr>
        <p:txBody>
          <a:bodyPr wrap="square">
            <a:spAutoFit/>
          </a:bodyPr>
          <a:lstStyle/>
          <a:p>
            <a:pPr>
              <a:lnSpc>
                <a:spcPct val="150000"/>
              </a:lnSpc>
              <a:buNone/>
            </a:pPr>
            <a:r>
              <a:rPr lang="zh-CN" altLang="en-US" sz="1600" dirty="0"/>
              <a:t>右图展示了模型随机生成的一组（</a:t>
            </a:r>
            <a:r>
              <a:rPr lang="en-US" altLang="zh-CN" sz="1600" dirty="0"/>
              <a:t>Batch Size=64</a:t>
            </a:r>
            <a:r>
              <a:rPr lang="zh-CN" altLang="en-US" sz="1600" dirty="0"/>
              <a:t>）图像样本。从视觉效果上看，复现的 </a:t>
            </a:r>
            <a:r>
              <a:rPr lang="en-US" altLang="zh-CN" sz="1600" dirty="0"/>
              <a:t>DDPM </a:t>
            </a:r>
            <a:r>
              <a:rPr lang="zh-CN" altLang="en-US" sz="1600" dirty="0"/>
              <a:t>模型展现出了令人满意的性能，具体体现在以下几个方面： </a:t>
            </a:r>
          </a:p>
          <a:p>
            <a:pPr>
              <a:lnSpc>
                <a:spcPct val="150000"/>
              </a:lnSpc>
              <a:buNone/>
            </a:pPr>
            <a:r>
              <a:rPr lang="zh-CN" altLang="en-US" sz="1600" b="1" dirty="0"/>
              <a:t>（</a:t>
            </a:r>
            <a:r>
              <a:rPr lang="en-US" altLang="zh-CN" sz="1600" b="1" dirty="0"/>
              <a:t>1</a:t>
            </a:r>
            <a:r>
              <a:rPr lang="zh-CN" altLang="en-US" sz="1600" b="1" dirty="0"/>
              <a:t>）结构完整性：</a:t>
            </a:r>
            <a:r>
              <a:rPr lang="zh-CN" altLang="en-US" sz="1600" dirty="0"/>
              <a:t>生成的物体结构合理，没有出现肢体扭曲或几何结构断裂的现象。例如，生成的卡车拥有完整的车厢和底盘结构，生成的船只能够清晰地分辨出船帆和船体。 </a:t>
            </a:r>
          </a:p>
          <a:p>
            <a:pPr>
              <a:lnSpc>
                <a:spcPct val="150000"/>
              </a:lnSpc>
              <a:buNone/>
            </a:pPr>
            <a:r>
              <a:rPr lang="zh-CN" altLang="en-US" sz="1600" b="1" dirty="0"/>
              <a:t>（</a:t>
            </a:r>
            <a:r>
              <a:rPr lang="en-US" altLang="zh-CN" sz="1600" b="1" dirty="0"/>
              <a:t>2</a:t>
            </a:r>
            <a:r>
              <a:rPr lang="zh-CN" altLang="en-US" sz="1600" b="1" dirty="0"/>
              <a:t>）背景一致性：</a:t>
            </a:r>
            <a:r>
              <a:rPr lang="zh-CN" altLang="en-US" sz="1600" dirty="0"/>
              <a:t>前景物体与背景融合自然，没有明显的割裂感。背景纹理（如草地、天空、路面）虽然简单，但符合自然规律。 </a:t>
            </a:r>
          </a:p>
          <a:p>
            <a:pPr>
              <a:lnSpc>
                <a:spcPct val="150000"/>
              </a:lnSpc>
              <a:buNone/>
            </a:pPr>
            <a:r>
              <a:rPr lang="zh-CN" altLang="en-US" sz="1600" b="1" dirty="0"/>
              <a:t>（</a:t>
            </a:r>
            <a:r>
              <a:rPr lang="en-US" altLang="zh-CN" sz="1600" b="1" dirty="0"/>
              <a:t>3</a:t>
            </a:r>
            <a:r>
              <a:rPr lang="zh-CN" altLang="en-US" sz="1600" b="1" dirty="0"/>
              <a:t>）纹理真实感：</a:t>
            </a:r>
            <a:r>
              <a:rPr lang="zh-CN" altLang="en-US" sz="1600" dirty="0"/>
              <a:t>尽管分辨率仅为 </a:t>
            </a:r>
            <a:r>
              <a:rPr lang="en-US" altLang="zh-CN" sz="1600" dirty="0"/>
              <a:t>32x32</a:t>
            </a:r>
            <a:r>
              <a:rPr lang="zh-CN" altLang="en-US" sz="1600" dirty="0"/>
              <a:t>，但在放大观察后，仍能看到像素间的过渡平滑，没有出现明显的棋盘格效应（</a:t>
            </a:r>
            <a:r>
              <a:rPr lang="en-US" altLang="zh-CN" sz="1600" dirty="0"/>
              <a:t>Checkerboard Artifacts</a:t>
            </a:r>
            <a:r>
              <a:rPr lang="zh-CN" altLang="en-US" sz="1600" dirty="0"/>
              <a:t>）或伪影。</a:t>
            </a:r>
          </a:p>
        </p:txBody>
      </p:sp>
      <p:pic>
        <p:nvPicPr>
          <p:cNvPr id="23" name="图片 22">
            <a:extLst>
              <a:ext uri="{FF2B5EF4-FFF2-40B4-BE49-F238E27FC236}">
                <a16:creationId xmlns:a16="http://schemas.microsoft.com/office/drawing/2014/main" id="{1094F4EB-D79E-BA57-F100-7F1AA6C4B2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7198369" y="1822762"/>
            <a:ext cx="3870993" cy="3870993"/>
          </a:xfrm>
          <a:prstGeom prst="rect">
            <a:avLst/>
          </a:prstGeom>
          <a:noFill/>
          <a:ln>
            <a:noFill/>
          </a:ln>
        </p:spPr>
      </p:pic>
      <p:sp>
        <p:nvSpPr>
          <p:cNvPr id="25" name="文本框 24">
            <a:extLst>
              <a:ext uri="{FF2B5EF4-FFF2-40B4-BE49-F238E27FC236}">
                <a16:creationId xmlns:a16="http://schemas.microsoft.com/office/drawing/2014/main" id="{901E5421-B83E-4871-4440-AB2E9AE847E1}"/>
              </a:ext>
            </a:extLst>
          </p:cNvPr>
          <p:cNvSpPr txBox="1"/>
          <p:nvPr/>
        </p:nvSpPr>
        <p:spPr>
          <a:xfrm>
            <a:off x="7858891" y="5713195"/>
            <a:ext cx="3153238" cy="307777"/>
          </a:xfrm>
          <a:prstGeom prst="rect">
            <a:avLst/>
          </a:prstGeom>
          <a:noFill/>
        </p:spPr>
        <p:txBody>
          <a:bodyPr wrap="square">
            <a:spAutoFit/>
          </a:bodyPr>
          <a:lstStyle/>
          <a:p>
            <a:pPr marL="0" marR="0" algn="just">
              <a:buNone/>
            </a:pPr>
            <a:r>
              <a:rPr lang="zh-CN" altLang="en-US" sz="1400" b="1" kern="100" dirty="0">
                <a:solidFill>
                  <a:srgbClr val="000000"/>
                </a:solidFill>
                <a:effectLst/>
                <a:latin typeface="宋体" panose="02010600030101010101" pitchFamily="2" charset="-122"/>
                <a:ea typeface="宋体" panose="02010600030101010101" pitchFamily="2" charset="-122"/>
              </a:rPr>
              <a:t>最终生成的高质量图片网格图</a:t>
            </a:r>
            <a:endParaRPr lang="zh-CN" altLang="en-US" sz="1400" b="1" kern="100" dirty="0">
              <a:effectLst/>
              <a:latin typeface="Times New Roman" panose="02020603050405020304" pitchFamily="18" charset="0"/>
              <a:ea typeface="宋体" panose="02010600030101010101" pitchFamily="2" charset="-122"/>
            </a:endParaRPr>
          </a:p>
        </p:txBody>
      </p:sp>
      <p:sp>
        <p:nvSpPr>
          <p:cNvPr id="26" name="淘宝-想搞设计PPT(倒卖必究)-23">
            <a:extLst>
              <a:ext uri="{FF2B5EF4-FFF2-40B4-BE49-F238E27FC236}">
                <a16:creationId xmlns:a16="http://schemas.microsoft.com/office/drawing/2014/main" id="{99C0EA00-5DD9-0857-C26D-4C46D3461E1B}"/>
              </a:ext>
            </a:extLst>
          </p:cNvPr>
          <p:cNvSpPr/>
          <p:nvPr/>
        </p:nvSpPr>
        <p:spPr>
          <a:xfrm>
            <a:off x="0" y="0"/>
            <a:ext cx="12192000" cy="792000"/>
          </a:xfrm>
          <a:prstGeom prst="rect">
            <a:avLst/>
          </a:prstGeom>
          <a:solidFill>
            <a:srgbClr val="FFFFFF"/>
          </a:solid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zh-CN" altLang="en-US" kern="0" dirty="0">
              <a:solidFill>
                <a:srgbClr val="FFFFFF"/>
              </a:solidFill>
              <a:latin typeface="Calibri" panose="020F0502020204030204"/>
            </a:endParaRPr>
          </a:p>
        </p:txBody>
      </p:sp>
      <p:sp>
        <p:nvSpPr>
          <p:cNvPr id="27" name="淘宝-想搞设计PPT(倒卖必究)-3">
            <a:extLst>
              <a:ext uri="{FF2B5EF4-FFF2-40B4-BE49-F238E27FC236}">
                <a16:creationId xmlns:a16="http://schemas.microsoft.com/office/drawing/2014/main" id="{E73A96A2-1474-01DC-96D5-751EA99E803E}"/>
              </a:ext>
            </a:extLst>
          </p:cNvPr>
          <p:cNvSpPr/>
          <p:nvPr/>
        </p:nvSpPr>
        <p:spPr>
          <a:xfrm>
            <a:off x="2898787" y="0"/>
            <a:ext cx="1656000" cy="79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淘宝-想搞设计PPT(倒卖必究)-4">
            <a:extLst>
              <a:ext uri="{FF2B5EF4-FFF2-40B4-BE49-F238E27FC236}">
                <a16:creationId xmlns:a16="http://schemas.microsoft.com/office/drawing/2014/main" id="{3AD313F9-924A-4055-1B68-B8E2AA69462D}"/>
              </a:ext>
            </a:extLst>
          </p:cNvPr>
          <p:cNvCxnSpPr/>
          <p:nvPr/>
        </p:nvCxnSpPr>
        <p:spPr>
          <a:xfrm>
            <a:off x="6330474" y="252000"/>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31" name="淘宝-想搞设计PPT(倒卖必究)-5">
            <a:extLst>
              <a:ext uri="{FF2B5EF4-FFF2-40B4-BE49-F238E27FC236}">
                <a16:creationId xmlns:a16="http://schemas.microsoft.com/office/drawing/2014/main" id="{716F99F4-54D4-5533-1EE8-27180AE86790}"/>
              </a:ext>
            </a:extLst>
          </p:cNvPr>
          <p:cNvCxnSpPr/>
          <p:nvPr/>
        </p:nvCxnSpPr>
        <p:spPr>
          <a:xfrm>
            <a:off x="8066265" y="252000"/>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32" name="淘宝-想搞设计PPT(倒卖必究)-6">
            <a:extLst>
              <a:ext uri="{FF2B5EF4-FFF2-40B4-BE49-F238E27FC236}">
                <a16:creationId xmlns:a16="http://schemas.microsoft.com/office/drawing/2014/main" id="{CEBB5CBC-97DD-409D-AEA9-E37DEFD4A339}"/>
              </a:ext>
            </a:extLst>
          </p:cNvPr>
          <p:cNvCxnSpPr/>
          <p:nvPr/>
        </p:nvCxnSpPr>
        <p:spPr>
          <a:xfrm>
            <a:off x="9802055" y="252000"/>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33" name="淘宝-想搞设计PPT(倒卖必究)-7">
            <a:extLst>
              <a:ext uri="{FF2B5EF4-FFF2-40B4-BE49-F238E27FC236}">
                <a16:creationId xmlns:a16="http://schemas.microsoft.com/office/drawing/2014/main" id="{F86E3E48-DD24-5F88-A4C6-643EA6FE3766}"/>
              </a:ext>
            </a:extLst>
          </p:cNvPr>
          <p:cNvSpPr txBox="1"/>
          <p:nvPr/>
        </p:nvSpPr>
        <p:spPr>
          <a:xfrm>
            <a:off x="3032097" y="211334"/>
            <a:ext cx="1389380" cy="368300"/>
          </a:xfrm>
          <a:prstGeom prst="rect">
            <a:avLst/>
          </a:prstGeom>
          <a:noFill/>
        </p:spPr>
        <p:txBody>
          <a:bodyPr wrap="none" rtlCol="0">
            <a:spAutoFit/>
          </a:bodyPr>
          <a:lstStyle/>
          <a:p>
            <a:pPr algn="ctr"/>
            <a:r>
              <a:rPr lang="zh-CN" altLang="en-US" b="1" spc="100" dirty="0">
                <a:solidFill>
                  <a:schemeClr val="bg1">
                    <a:lumMod val="50000"/>
                  </a:schemeClr>
                </a:solidFill>
              </a:rPr>
              <a:t>背景与现状</a:t>
            </a:r>
          </a:p>
        </p:txBody>
      </p:sp>
      <p:sp>
        <p:nvSpPr>
          <p:cNvPr id="34" name="淘宝-想搞设计PPT(倒卖必究)-8">
            <a:extLst>
              <a:ext uri="{FF2B5EF4-FFF2-40B4-BE49-F238E27FC236}">
                <a16:creationId xmlns:a16="http://schemas.microsoft.com/office/drawing/2014/main" id="{A5AA355A-8EB6-E6A1-94FF-709FC325DC72}"/>
              </a:ext>
            </a:extLst>
          </p:cNvPr>
          <p:cNvSpPr txBox="1"/>
          <p:nvPr/>
        </p:nvSpPr>
        <p:spPr>
          <a:xfrm>
            <a:off x="4639275" y="211334"/>
            <a:ext cx="1646605" cy="369332"/>
          </a:xfrm>
          <a:prstGeom prst="rect">
            <a:avLst/>
          </a:prstGeom>
          <a:noFill/>
        </p:spPr>
        <p:txBody>
          <a:bodyPr wrap="none" rtlCol="0">
            <a:spAutoFit/>
          </a:bodyPr>
          <a:lstStyle/>
          <a:p>
            <a:pPr algn="ctr"/>
            <a:r>
              <a:rPr lang="zh-CN" altLang="en-US" b="1" spc="100" dirty="0">
                <a:solidFill>
                  <a:schemeClr val="bg1">
                    <a:lumMod val="50000"/>
                  </a:schemeClr>
                </a:solidFill>
                <a:sym typeface="+mn-lt"/>
              </a:rPr>
              <a:t>核心技术原理</a:t>
            </a:r>
          </a:p>
        </p:txBody>
      </p:sp>
      <p:sp>
        <p:nvSpPr>
          <p:cNvPr id="35" name="淘宝-想搞设计PPT(倒卖必究)-9">
            <a:extLst>
              <a:ext uri="{FF2B5EF4-FFF2-40B4-BE49-F238E27FC236}">
                <a16:creationId xmlns:a16="http://schemas.microsoft.com/office/drawing/2014/main" id="{764CC42C-8D66-6100-83A7-ED7F9B7FB5F5}"/>
              </a:ext>
            </a:extLst>
          </p:cNvPr>
          <p:cNvSpPr txBox="1"/>
          <p:nvPr/>
        </p:nvSpPr>
        <p:spPr>
          <a:xfrm>
            <a:off x="6253239" y="211334"/>
            <a:ext cx="1890261" cy="369332"/>
          </a:xfrm>
          <a:prstGeom prst="rect">
            <a:avLst/>
          </a:prstGeom>
          <a:noFill/>
        </p:spPr>
        <p:txBody>
          <a:bodyPr wrap="none" rtlCol="0">
            <a:spAutoFit/>
          </a:bodyPr>
          <a:lstStyle/>
          <a:p>
            <a:pPr algn="ctr"/>
            <a:r>
              <a:rPr lang="zh-CN" altLang="en-US" b="1" spc="100" dirty="0">
                <a:solidFill>
                  <a:schemeClr val="bg1">
                    <a:lumMod val="50000"/>
                  </a:schemeClr>
                </a:solidFill>
              </a:rPr>
              <a:t>实训方案与复现</a:t>
            </a:r>
            <a:endParaRPr lang="zh-CN" altLang="en-US" b="1" spc="100" dirty="0">
              <a:solidFill>
                <a:schemeClr val="bg1">
                  <a:lumMod val="50000"/>
                </a:schemeClr>
              </a:solidFill>
              <a:sym typeface="+mn-lt"/>
            </a:endParaRPr>
          </a:p>
        </p:txBody>
      </p:sp>
      <p:sp>
        <p:nvSpPr>
          <p:cNvPr id="38" name="淘宝-想搞设计PPT(倒卖必究)-11">
            <a:extLst>
              <a:ext uri="{FF2B5EF4-FFF2-40B4-BE49-F238E27FC236}">
                <a16:creationId xmlns:a16="http://schemas.microsoft.com/office/drawing/2014/main" id="{9AF36684-DD6D-276F-EC48-DDECE42359C1}"/>
              </a:ext>
            </a:extLst>
          </p:cNvPr>
          <p:cNvSpPr txBox="1"/>
          <p:nvPr/>
        </p:nvSpPr>
        <p:spPr>
          <a:xfrm>
            <a:off x="10090305" y="211334"/>
            <a:ext cx="1159292" cy="369332"/>
          </a:xfrm>
          <a:prstGeom prst="rect">
            <a:avLst/>
          </a:prstGeom>
          <a:noFill/>
        </p:spPr>
        <p:txBody>
          <a:bodyPr wrap="none" rtlCol="0">
            <a:spAutoFit/>
          </a:bodyPr>
          <a:lstStyle/>
          <a:p>
            <a:pPr algn="ctr"/>
            <a:r>
              <a:rPr lang="zh-CN" altLang="en-US" b="1" spc="100" dirty="0">
                <a:solidFill>
                  <a:schemeClr val="bg1">
                    <a:lumMod val="50000"/>
                  </a:schemeClr>
                </a:solidFill>
              </a:rPr>
              <a:t>实训总结</a:t>
            </a:r>
          </a:p>
        </p:txBody>
      </p:sp>
      <p:pic>
        <p:nvPicPr>
          <p:cNvPr id="39" name="Picture 26" descr="同济大学.png">
            <a:extLst>
              <a:ext uri="{FF2B5EF4-FFF2-40B4-BE49-F238E27FC236}">
                <a16:creationId xmlns:a16="http://schemas.microsoft.com/office/drawing/2014/main" id="{90F35862-C515-3299-294A-E52D77726715}"/>
              </a:ext>
            </a:extLst>
          </p:cNvPr>
          <p:cNvPicPr>
            <a:picLocks noChangeAspect="1"/>
          </p:cNvPicPr>
          <p:nvPr/>
        </p:nvPicPr>
        <p:blipFill>
          <a:blip r:embed="rId4"/>
          <a:stretch>
            <a:fillRect/>
          </a:stretch>
        </p:blipFill>
        <p:spPr>
          <a:xfrm>
            <a:off x="356020" y="158235"/>
            <a:ext cx="2011854" cy="501415"/>
          </a:xfrm>
          <a:prstGeom prst="rect">
            <a:avLst/>
          </a:prstGeom>
        </p:spPr>
      </p:pic>
      <p:cxnSp>
        <p:nvCxnSpPr>
          <p:cNvPr id="40" name="淘宝-想搞设计PPT(倒卖必究)-6">
            <a:extLst>
              <a:ext uri="{FF2B5EF4-FFF2-40B4-BE49-F238E27FC236}">
                <a16:creationId xmlns:a16="http://schemas.microsoft.com/office/drawing/2014/main" id="{D0849750-8A99-E000-5B96-CE14D03E9471}"/>
              </a:ext>
            </a:extLst>
          </p:cNvPr>
          <p:cNvCxnSpPr/>
          <p:nvPr/>
        </p:nvCxnSpPr>
        <p:spPr>
          <a:xfrm>
            <a:off x="4554787" y="252000"/>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41" name="淘宝-想搞设计PPT(倒卖必究)-10">
            <a:extLst>
              <a:ext uri="{FF2B5EF4-FFF2-40B4-BE49-F238E27FC236}">
                <a16:creationId xmlns:a16="http://schemas.microsoft.com/office/drawing/2014/main" id="{824D8DB4-2901-3338-3262-8BBD53FFB782}"/>
              </a:ext>
            </a:extLst>
          </p:cNvPr>
          <p:cNvSpPr/>
          <p:nvPr/>
        </p:nvSpPr>
        <p:spPr>
          <a:xfrm>
            <a:off x="8117027" y="-14808"/>
            <a:ext cx="1656000" cy="792000"/>
          </a:xfrm>
          <a:prstGeom prst="rect">
            <a:avLst/>
          </a:prstGeom>
          <a:solidFill>
            <a:srgbClr val="095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b="1" spc="100" dirty="0">
                <a:solidFill>
                  <a:schemeClr val="bg1"/>
                </a:solidFill>
              </a:rPr>
              <a:t>结果验证</a:t>
            </a:r>
          </a:p>
        </p:txBody>
      </p:sp>
    </p:spTree>
    <p:extLst>
      <p:ext uri="{BB962C8B-B14F-4D97-AF65-F5344CB8AC3E}">
        <p14:creationId xmlns:p14="http://schemas.microsoft.com/office/powerpoint/2010/main" val="194919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6ED37-5204-265D-1834-25E7C6F41882}"/>
            </a:ext>
          </a:extLst>
        </p:cNvPr>
        <p:cNvGrpSpPr/>
        <p:nvPr/>
      </p:nvGrpSpPr>
      <p:grpSpPr>
        <a:xfrm>
          <a:off x="0" y="0"/>
          <a:ext cx="0" cy="0"/>
          <a:chOff x="0" y="0"/>
          <a:chExt cx="0" cy="0"/>
        </a:xfrm>
      </p:grpSpPr>
      <p:sp>
        <p:nvSpPr>
          <p:cNvPr id="36" name="淘宝-想搞设计PPT(倒卖必究)-36">
            <a:extLst>
              <a:ext uri="{FF2B5EF4-FFF2-40B4-BE49-F238E27FC236}">
                <a16:creationId xmlns:a16="http://schemas.microsoft.com/office/drawing/2014/main" id="{65B8C119-EA73-BC85-3D39-56BAB3CF3788}"/>
              </a:ext>
            </a:extLst>
          </p:cNvPr>
          <p:cNvSpPr/>
          <p:nvPr/>
        </p:nvSpPr>
        <p:spPr>
          <a:xfrm flipH="1">
            <a:off x="442589" y="1470990"/>
            <a:ext cx="11306175" cy="4993309"/>
          </a:xfrm>
          <a:prstGeom prst="roundRect">
            <a:avLst>
              <a:gd name="adj" fmla="val 2368"/>
            </a:avLst>
          </a:prstGeom>
          <a:solidFill>
            <a:srgbClr val="FFFFFF"/>
          </a:solidFill>
          <a:ln w="25400" cap="flat" cmpd="sng" algn="ctr">
            <a:noFill/>
            <a:prstDash val="solid"/>
          </a:ln>
          <a:effectLst>
            <a:outerShdw blurRad="381000" dist="127000" dir="4800000" algn="t" rotWithShape="0">
              <a:prstClr val="black">
                <a:alpha val="11000"/>
              </a:prstClr>
            </a:outerShdw>
          </a:effectLst>
        </p:spPr>
        <p:txBody>
          <a:bodyPr rtlCol="0" anchor="ctr"/>
          <a:lstStyle/>
          <a:p>
            <a:pPr algn="ctr"/>
            <a:endParaRPr lang="en-US" kern="0" dirty="0">
              <a:solidFill>
                <a:srgbClr val="FFFFFF"/>
              </a:solidFill>
              <a:latin typeface="Calibri" panose="020F0502020204030204"/>
            </a:endParaRPr>
          </a:p>
        </p:txBody>
      </p:sp>
      <p:sp>
        <p:nvSpPr>
          <p:cNvPr id="15" name="淘宝-想搞设计PPT(倒卖必究)-15">
            <a:extLst>
              <a:ext uri="{FF2B5EF4-FFF2-40B4-BE49-F238E27FC236}">
                <a16:creationId xmlns:a16="http://schemas.microsoft.com/office/drawing/2014/main" id="{6DA144A8-7711-E647-4194-083A438A9460}"/>
              </a:ext>
            </a:extLst>
          </p:cNvPr>
          <p:cNvSpPr>
            <a:spLocks noGrp="1"/>
          </p:cNvSpPr>
          <p:nvPr>
            <p:ph type="sldNum" sz="quarter" idx="4"/>
          </p:nvPr>
        </p:nvSpPr>
        <p:spPr>
          <a:xfrm>
            <a:off x="9366250" y="6464300"/>
            <a:ext cx="2743200" cy="365125"/>
          </a:xfrm>
        </p:spPr>
        <p:txBody>
          <a:bodyPr/>
          <a:lstStyle>
            <a:lvl1pPr>
              <a:defRPr sz="1000">
                <a:latin typeface="Arial" panose="020B0604020202020204" pitchFamily="34" charset="0"/>
                <a:cs typeface="Arial" panose="020B0604020202020204" pitchFamily="34" charset="0"/>
              </a:defRPr>
            </a:lvl1pPr>
          </a:lstStyle>
          <a:p>
            <a:fld id="{DE889C00-3007-445F-903C-C55D6E6A648E}" type="slidenum">
              <a:rPr lang="zh-CN" altLang="en-US" smtClean="0"/>
              <a:t>17</a:t>
            </a:fld>
            <a:endParaRPr lang="zh-CN" altLang="en-US"/>
          </a:p>
        </p:txBody>
      </p:sp>
      <p:sp>
        <p:nvSpPr>
          <p:cNvPr id="13" name="淘宝-想搞设计PPT(倒卖必究)-13">
            <a:extLst>
              <a:ext uri="{FF2B5EF4-FFF2-40B4-BE49-F238E27FC236}">
                <a16:creationId xmlns:a16="http://schemas.microsoft.com/office/drawing/2014/main" id="{7556C653-CE59-0FA7-5A28-CDCB47F69305}"/>
              </a:ext>
            </a:extLst>
          </p:cNvPr>
          <p:cNvSpPr txBox="1"/>
          <p:nvPr/>
        </p:nvSpPr>
        <p:spPr>
          <a:xfrm>
            <a:off x="344472" y="1046852"/>
            <a:ext cx="3281668" cy="424732"/>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2400" b="1" kern="1200" spc="5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stStyle>
          <a:p>
            <a:r>
              <a:rPr lang="en-US" altLang="zh-CN" dirty="0">
                <a:solidFill/>
              </a:rPr>
              <a:t>4.2 </a:t>
            </a:r>
            <a:r>
              <a:rPr lang="zh-CN" altLang="en-US" dirty="0">
                <a:solidFill>
                  <a:schemeClr val="tx1"/>
                </a:solidFill>
              </a:rPr>
              <a:t>最终生成质量评估</a:t>
            </a:r>
          </a:p>
        </p:txBody>
      </p:sp>
      <p:cxnSp>
        <p:nvCxnSpPr>
          <p:cNvPr id="12" name="淘宝-想搞设计PPT(倒卖必究)-12">
            <a:extLst>
              <a:ext uri="{FF2B5EF4-FFF2-40B4-BE49-F238E27FC236}">
                <a16:creationId xmlns:a16="http://schemas.microsoft.com/office/drawing/2014/main" id="{E72E5DAB-F4B7-229C-EDAC-46E7C51BC55A}"/>
              </a:ext>
            </a:extLst>
          </p:cNvPr>
          <p:cNvCxnSpPr/>
          <p:nvPr/>
        </p:nvCxnSpPr>
        <p:spPr>
          <a:xfrm>
            <a:off x="425752" y="1508520"/>
            <a:ext cx="1836000"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21" name="淘宝-想搞设计PPT(倒卖必究)-21">
            <a:extLst>
              <a:ext uri="{FF2B5EF4-FFF2-40B4-BE49-F238E27FC236}">
                <a16:creationId xmlns:a16="http://schemas.microsoft.com/office/drawing/2014/main" id="{73C6DE2E-1AF5-8758-3613-16D24119B9A2}"/>
              </a:ext>
            </a:extLst>
          </p:cNvPr>
          <p:cNvSpPr/>
          <p:nvPr/>
        </p:nvSpPr>
        <p:spPr>
          <a:xfrm flipH="1">
            <a:off x="515999" y="1803322"/>
            <a:ext cx="11233085" cy="4505403"/>
          </a:xfrm>
          <a:prstGeom prst="roundRect">
            <a:avLst>
              <a:gd name="adj" fmla="val 3552"/>
            </a:avLst>
          </a:prstGeom>
          <a:no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en-US" kern="0" dirty="0">
              <a:solidFill>
                <a:srgbClr val="FFFFFF"/>
              </a:solidFill>
              <a:latin typeface="Calibri" panose="020F0502020204030204"/>
            </a:endParaRPr>
          </a:p>
        </p:txBody>
      </p:sp>
      <p:sp>
        <p:nvSpPr>
          <p:cNvPr id="14" name="文本框 13">
            <a:extLst>
              <a:ext uri="{FF2B5EF4-FFF2-40B4-BE49-F238E27FC236}">
                <a16:creationId xmlns:a16="http://schemas.microsoft.com/office/drawing/2014/main" id="{3ABF96F1-720A-A93F-C333-B2C6ACB1E563}"/>
              </a:ext>
            </a:extLst>
          </p:cNvPr>
          <p:cNvSpPr txBox="1"/>
          <p:nvPr/>
        </p:nvSpPr>
        <p:spPr>
          <a:xfrm>
            <a:off x="556785" y="1508519"/>
            <a:ext cx="5348766" cy="789319"/>
          </a:xfrm>
          <a:prstGeom prst="rect">
            <a:avLst/>
          </a:prstGeom>
          <a:noFill/>
        </p:spPr>
        <p:txBody>
          <a:bodyPr wrap="square" rtlCol="0" anchor="t">
            <a:spAutoFit/>
          </a:bodyPr>
          <a:lstStyle/>
          <a:p>
            <a:pPr marL="285750" indent="-285750">
              <a:lnSpc>
                <a:spcPct val="125000"/>
              </a:lnSpc>
              <a:buFont typeface="Wingdings" panose="05000000000000000000" pitchFamily="2" charset="2"/>
              <a:buChar char="Ø"/>
            </a:pPr>
            <a:r>
              <a:rPr lang="zh-CN" altLang="en-US" sz="2000" b="1" dirty="0">
                <a:solidFill>
                  <a:schemeClr val="accent1"/>
                </a:solidFill>
              </a:rPr>
              <a:t>与真实数据分布的定性对比</a:t>
            </a:r>
          </a:p>
          <a:p>
            <a:pPr marL="285750" indent="-285750">
              <a:lnSpc>
                <a:spcPct val="125000"/>
              </a:lnSpc>
              <a:buFont typeface="Wingdings" panose="05000000000000000000" pitchFamily="2" charset="2"/>
              <a:buChar char="Ø"/>
            </a:pPr>
            <a:endParaRPr lang="zh-CN" altLang="en-US" b="1" dirty="0">
              <a:solidFill>
                <a:schemeClr val="accent1"/>
              </a:solidFill>
            </a:endParaRPr>
          </a:p>
        </p:txBody>
      </p:sp>
      <p:sp>
        <p:nvSpPr>
          <p:cNvPr id="20" name="文本框 19">
            <a:extLst>
              <a:ext uri="{FF2B5EF4-FFF2-40B4-BE49-F238E27FC236}">
                <a16:creationId xmlns:a16="http://schemas.microsoft.com/office/drawing/2014/main" id="{4362019A-87EC-117A-EB22-20855A55E2F1}"/>
              </a:ext>
            </a:extLst>
          </p:cNvPr>
          <p:cNvSpPr txBox="1"/>
          <p:nvPr/>
        </p:nvSpPr>
        <p:spPr>
          <a:xfrm>
            <a:off x="2226187" y="2028702"/>
            <a:ext cx="7285703" cy="3782446"/>
          </a:xfrm>
          <a:prstGeom prst="rect">
            <a:avLst/>
          </a:prstGeom>
          <a:noFill/>
        </p:spPr>
        <p:txBody>
          <a:bodyPr wrap="square">
            <a:spAutoFit/>
          </a:bodyPr>
          <a:lstStyle/>
          <a:p>
            <a:pPr>
              <a:lnSpc>
                <a:spcPct val="150000"/>
              </a:lnSpc>
            </a:pPr>
            <a:r>
              <a:rPr lang="zh-CN" altLang="en-US" dirty="0"/>
              <a:t>       为了验证生成的真实性，我们将生成样本与 </a:t>
            </a:r>
            <a:r>
              <a:rPr lang="en-US" altLang="zh-CN" dirty="0"/>
              <a:t>CIFAR-10 </a:t>
            </a:r>
            <a:r>
              <a:rPr lang="zh-CN" altLang="en-US" dirty="0"/>
              <a:t>真实训练集样本进行了并排对比。</a:t>
            </a:r>
          </a:p>
          <a:p>
            <a:pPr>
              <a:lnSpc>
                <a:spcPct val="150000"/>
              </a:lnSpc>
            </a:pPr>
            <a:r>
              <a:rPr lang="zh-CN" altLang="en-US" dirty="0"/>
              <a:t>       在视觉上，生成图像成功捕捉到了 </a:t>
            </a:r>
            <a:r>
              <a:rPr lang="en-US" altLang="zh-CN" dirty="0"/>
              <a:t>CIFAR-10 </a:t>
            </a:r>
            <a:r>
              <a:rPr lang="zh-CN" altLang="en-US" dirty="0"/>
              <a:t>数据集的类别特征。更重要的是，模型表现出了极佳的多样性（</a:t>
            </a:r>
            <a:r>
              <a:rPr lang="en-US" altLang="zh-CN" dirty="0"/>
              <a:t>Diversity</a:t>
            </a:r>
            <a:r>
              <a:rPr lang="zh-CN" altLang="en-US" dirty="0"/>
              <a:t>）。在生成的样本中，我们可以观察到不同颜色（红、蓝、黑）、不同角度（侧面、正面）、不同背景的汽车，未出现生成对抗网络（</a:t>
            </a:r>
            <a:r>
              <a:rPr lang="en-US" altLang="zh-CN" dirty="0"/>
              <a:t>GAN</a:t>
            </a:r>
            <a:r>
              <a:rPr lang="zh-CN" altLang="en-US" dirty="0"/>
              <a:t>）中常见的“模式崩塌”（</a:t>
            </a:r>
            <a:r>
              <a:rPr lang="en-US" altLang="zh-CN" dirty="0"/>
              <a:t>Mode Collapse</a:t>
            </a:r>
            <a:r>
              <a:rPr lang="zh-CN" altLang="en-US" dirty="0"/>
              <a:t>）现象</a:t>
            </a:r>
            <a:r>
              <a:rPr lang="en-US" altLang="zh-CN" dirty="0"/>
              <a:t>——</a:t>
            </a:r>
            <a:r>
              <a:rPr lang="zh-CN" altLang="en-US" dirty="0"/>
              <a:t>即模型只能生成有限种类的样本。这证明了 </a:t>
            </a:r>
            <a:r>
              <a:rPr lang="en-US" altLang="zh-CN" dirty="0"/>
              <a:t>DDPM </a:t>
            </a:r>
            <a:r>
              <a:rPr lang="zh-CN" altLang="en-US" dirty="0"/>
              <a:t>基于似然估计的训练目标能够促使模型覆盖数据分布的每一个模态。</a:t>
            </a:r>
          </a:p>
        </p:txBody>
      </p:sp>
      <p:sp>
        <p:nvSpPr>
          <p:cNvPr id="2" name="淘宝-想搞设计PPT(倒卖必究)-23">
            <a:extLst>
              <a:ext uri="{FF2B5EF4-FFF2-40B4-BE49-F238E27FC236}">
                <a16:creationId xmlns:a16="http://schemas.microsoft.com/office/drawing/2014/main" id="{D021F723-0814-8101-61BD-0E1956F65B42}"/>
              </a:ext>
            </a:extLst>
          </p:cNvPr>
          <p:cNvSpPr/>
          <p:nvPr/>
        </p:nvSpPr>
        <p:spPr>
          <a:xfrm>
            <a:off x="0" y="0"/>
            <a:ext cx="12192000" cy="792000"/>
          </a:xfrm>
          <a:prstGeom prst="rect">
            <a:avLst/>
          </a:prstGeom>
          <a:solidFill>
            <a:srgbClr val="FFFFFF"/>
          </a:solid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zh-CN" altLang="en-US" kern="0" dirty="0">
              <a:solidFill>
                <a:srgbClr val="FFFFFF"/>
              </a:solidFill>
              <a:latin typeface="Calibri" panose="020F0502020204030204"/>
            </a:endParaRPr>
          </a:p>
        </p:txBody>
      </p:sp>
      <p:sp>
        <p:nvSpPr>
          <p:cNvPr id="16" name="淘宝-想搞设计PPT(倒卖必究)-3">
            <a:extLst>
              <a:ext uri="{FF2B5EF4-FFF2-40B4-BE49-F238E27FC236}">
                <a16:creationId xmlns:a16="http://schemas.microsoft.com/office/drawing/2014/main" id="{860C3195-2C0E-CE78-5E7F-B942A635E615}"/>
              </a:ext>
            </a:extLst>
          </p:cNvPr>
          <p:cNvSpPr/>
          <p:nvPr/>
        </p:nvSpPr>
        <p:spPr>
          <a:xfrm>
            <a:off x="2898787" y="0"/>
            <a:ext cx="1656000" cy="79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淘宝-想搞设计PPT(倒卖必究)-4">
            <a:extLst>
              <a:ext uri="{FF2B5EF4-FFF2-40B4-BE49-F238E27FC236}">
                <a16:creationId xmlns:a16="http://schemas.microsoft.com/office/drawing/2014/main" id="{54E25E21-18AD-C976-7B9A-383B24E608E2}"/>
              </a:ext>
            </a:extLst>
          </p:cNvPr>
          <p:cNvCxnSpPr/>
          <p:nvPr/>
        </p:nvCxnSpPr>
        <p:spPr>
          <a:xfrm>
            <a:off x="6330474" y="252000"/>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22" name="淘宝-想搞设计PPT(倒卖必究)-5">
            <a:extLst>
              <a:ext uri="{FF2B5EF4-FFF2-40B4-BE49-F238E27FC236}">
                <a16:creationId xmlns:a16="http://schemas.microsoft.com/office/drawing/2014/main" id="{A55082A3-1F8B-E717-3A2D-64AB46F9275C}"/>
              </a:ext>
            </a:extLst>
          </p:cNvPr>
          <p:cNvCxnSpPr/>
          <p:nvPr/>
        </p:nvCxnSpPr>
        <p:spPr>
          <a:xfrm>
            <a:off x="8066265" y="252000"/>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24" name="淘宝-想搞设计PPT(倒卖必究)-6">
            <a:extLst>
              <a:ext uri="{FF2B5EF4-FFF2-40B4-BE49-F238E27FC236}">
                <a16:creationId xmlns:a16="http://schemas.microsoft.com/office/drawing/2014/main" id="{B2B60EF8-B36D-5797-1B12-54390A32BF53}"/>
              </a:ext>
            </a:extLst>
          </p:cNvPr>
          <p:cNvCxnSpPr/>
          <p:nvPr/>
        </p:nvCxnSpPr>
        <p:spPr>
          <a:xfrm>
            <a:off x="9802055" y="252000"/>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26" name="淘宝-想搞设计PPT(倒卖必究)-7">
            <a:extLst>
              <a:ext uri="{FF2B5EF4-FFF2-40B4-BE49-F238E27FC236}">
                <a16:creationId xmlns:a16="http://schemas.microsoft.com/office/drawing/2014/main" id="{CD66314D-FBC5-A613-C832-43139CA114BE}"/>
              </a:ext>
            </a:extLst>
          </p:cNvPr>
          <p:cNvSpPr txBox="1"/>
          <p:nvPr/>
        </p:nvSpPr>
        <p:spPr>
          <a:xfrm>
            <a:off x="3032097" y="211334"/>
            <a:ext cx="1389380" cy="368300"/>
          </a:xfrm>
          <a:prstGeom prst="rect">
            <a:avLst/>
          </a:prstGeom>
          <a:noFill/>
        </p:spPr>
        <p:txBody>
          <a:bodyPr wrap="none" rtlCol="0">
            <a:spAutoFit/>
          </a:bodyPr>
          <a:lstStyle/>
          <a:p>
            <a:pPr algn="ctr"/>
            <a:r>
              <a:rPr lang="zh-CN" altLang="en-US" b="1" spc="100" dirty="0">
                <a:solidFill>
                  <a:schemeClr val="bg1">
                    <a:lumMod val="50000"/>
                  </a:schemeClr>
                </a:solidFill>
              </a:rPr>
              <a:t>背景与现状</a:t>
            </a:r>
          </a:p>
        </p:txBody>
      </p:sp>
      <p:sp>
        <p:nvSpPr>
          <p:cNvPr id="27" name="淘宝-想搞设计PPT(倒卖必究)-8">
            <a:extLst>
              <a:ext uri="{FF2B5EF4-FFF2-40B4-BE49-F238E27FC236}">
                <a16:creationId xmlns:a16="http://schemas.microsoft.com/office/drawing/2014/main" id="{87B484F3-D29A-4582-02AE-DC54644AB7B7}"/>
              </a:ext>
            </a:extLst>
          </p:cNvPr>
          <p:cNvSpPr txBox="1"/>
          <p:nvPr/>
        </p:nvSpPr>
        <p:spPr>
          <a:xfrm>
            <a:off x="4639275" y="211334"/>
            <a:ext cx="1646605" cy="369332"/>
          </a:xfrm>
          <a:prstGeom prst="rect">
            <a:avLst/>
          </a:prstGeom>
          <a:noFill/>
        </p:spPr>
        <p:txBody>
          <a:bodyPr wrap="none" rtlCol="0">
            <a:spAutoFit/>
          </a:bodyPr>
          <a:lstStyle/>
          <a:p>
            <a:pPr algn="ctr"/>
            <a:r>
              <a:rPr lang="zh-CN" altLang="en-US" b="1" spc="100" dirty="0">
                <a:solidFill>
                  <a:schemeClr val="bg1">
                    <a:lumMod val="50000"/>
                  </a:schemeClr>
                </a:solidFill>
                <a:sym typeface="+mn-lt"/>
              </a:rPr>
              <a:t>核心技术原理</a:t>
            </a:r>
          </a:p>
        </p:txBody>
      </p:sp>
      <p:sp>
        <p:nvSpPr>
          <p:cNvPr id="28" name="淘宝-想搞设计PPT(倒卖必究)-9">
            <a:extLst>
              <a:ext uri="{FF2B5EF4-FFF2-40B4-BE49-F238E27FC236}">
                <a16:creationId xmlns:a16="http://schemas.microsoft.com/office/drawing/2014/main" id="{1B85817E-13B1-2560-C674-82C4E89DE0EC}"/>
              </a:ext>
            </a:extLst>
          </p:cNvPr>
          <p:cNvSpPr txBox="1"/>
          <p:nvPr/>
        </p:nvSpPr>
        <p:spPr>
          <a:xfrm>
            <a:off x="6253239" y="211334"/>
            <a:ext cx="1890261" cy="369332"/>
          </a:xfrm>
          <a:prstGeom prst="rect">
            <a:avLst/>
          </a:prstGeom>
          <a:noFill/>
        </p:spPr>
        <p:txBody>
          <a:bodyPr wrap="none" rtlCol="0">
            <a:spAutoFit/>
          </a:bodyPr>
          <a:lstStyle/>
          <a:p>
            <a:pPr algn="ctr"/>
            <a:r>
              <a:rPr lang="zh-CN" altLang="en-US" b="1" spc="100" dirty="0">
                <a:solidFill>
                  <a:schemeClr val="bg1">
                    <a:lumMod val="50000"/>
                  </a:schemeClr>
                </a:solidFill>
              </a:rPr>
              <a:t>实训方案与复现</a:t>
            </a:r>
            <a:endParaRPr lang="zh-CN" altLang="en-US" b="1" spc="100" dirty="0">
              <a:solidFill>
                <a:schemeClr val="bg1">
                  <a:lumMod val="50000"/>
                </a:schemeClr>
              </a:solidFill>
              <a:sym typeface="+mn-lt"/>
            </a:endParaRPr>
          </a:p>
        </p:txBody>
      </p:sp>
      <p:sp>
        <p:nvSpPr>
          <p:cNvPr id="30" name="淘宝-想搞设计PPT(倒卖必究)-11">
            <a:extLst>
              <a:ext uri="{FF2B5EF4-FFF2-40B4-BE49-F238E27FC236}">
                <a16:creationId xmlns:a16="http://schemas.microsoft.com/office/drawing/2014/main" id="{FE4959F3-8F83-065D-8160-7418D4AAC815}"/>
              </a:ext>
            </a:extLst>
          </p:cNvPr>
          <p:cNvSpPr txBox="1"/>
          <p:nvPr/>
        </p:nvSpPr>
        <p:spPr>
          <a:xfrm>
            <a:off x="10090305" y="211334"/>
            <a:ext cx="1159292" cy="369332"/>
          </a:xfrm>
          <a:prstGeom prst="rect">
            <a:avLst/>
          </a:prstGeom>
          <a:noFill/>
        </p:spPr>
        <p:txBody>
          <a:bodyPr wrap="none" rtlCol="0">
            <a:spAutoFit/>
          </a:bodyPr>
          <a:lstStyle/>
          <a:p>
            <a:pPr algn="ctr"/>
            <a:r>
              <a:rPr lang="zh-CN" altLang="en-US" b="1" spc="100" dirty="0">
                <a:solidFill>
                  <a:schemeClr val="bg1">
                    <a:lumMod val="50000"/>
                  </a:schemeClr>
                </a:solidFill>
              </a:rPr>
              <a:t>实训总结</a:t>
            </a:r>
          </a:p>
        </p:txBody>
      </p:sp>
      <p:pic>
        <p:nvPicPr>
          <p:cNvPr id="31" name="Picture 26" descr="同济大学.png">
            <a:extLst>
              <a:ext uri="{FF2B5EF4-FFF2-40B4-BE49-F238E27FC236}">
                <a16:creationId xmlns:a16="http://schemas.microsoft.com/office/drawing/2014/main" id="{8F535CCC-1A83-24FC-C502-1F485B95F088}"/>
              </a:ext>
            </a:extLst>
          </p:cNvPr>
          <p:cNvPicPr>
            <a:picLocks noChangeAspect="1"/>
          </p:cNvPicPr>
          <p:nvPr/>
        </p:nvPicPr>
        <p:blipFill>
          <a:blip r:embed="rId3"/>
          <a:stretch>
            <a:fillRect/>
          </a:stretch>
        </p:blipFill>
        <p:spPr>
          <a:xfrm>
            <a:off x="356020" y="158235"/>
            <a:ext cx="2011854" cy="501415"/>
          </a:xfrm>
          <a:prstGeom prst="rect">
            <a:avLst/>
          </a:prstGeom>
        </p:spPr>
      </p:pic>
      <p:cxnSp>
        <p:nvCxnSpPr>
          <p:cNvPr id="32" name="淘宝-想搞设计PPT(倒卖必究)-6">
            <a:extLst>
              <a:ext uri="{FF2B5EF4-FFF2-40B4-BE49-F238E27FC236}">
                <a16:creationId xmlns:a16="http://schemas.microsoft.com/office/drawing/2014/main" id="{68D9E52B-0DB0-8A53-70CE-BEBF6D963738}"/>
              </a:ext>
            </a:extLst>
          </p:cNvPr>
          <p:cNvCxnSpPr/>
          <p:nvPr/>
        </p:nvCxnSpPr>
        <p:spPr>
          <a:xfrm>
            <a:off x="4554787" y="252000"/>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33" name="淘宝-想搞设计PPT(倒卖必究)-10">
            <a:extLst>
              <a:ext uri="{FF2B5EF4-FFF2-40B4-BE49-F238E27FC236}">
                <a16:creationId xmlns:a16="http://schemas.microsoft.com/office/drawing/2014/main" id="{7486D755-A8F1-6CD9-01C1-673C1C2C839B}"/>
              </a:ext>
            </a:extLst>
          </p:cNvPr>
          <p:cNvSpPr/>
          <p:nvPr/>
        </p:nvSpPr>
        <p:spPr>
          <a:xfrm>
            <a:off x="8096797" y="-2299"/>
            <a:ext cx="1656000" cy="792000"/>
          </a:xfrm>
          <a:prstGeom prst="rect">
            <a:avLst/>
          </a:prstGeom>
          <a:solidFill>
            <a:srgbClr val="095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b="1" spc="100" dirty="0">
                <a:solidFill>
                  <a:schemeClr val="bg1"/>
                </a:solidFill>
              </a:rPr>
              <a:t>结果验证</a:t>
            </a:r>
          </a:p>
        </p:txBody>
      </p:sp>
    </p:spTree>
    <p:extLst>
      <p:ext uri="{BB962C8B-B14F-4D97-AF65-F5344CB8AC3E}">
        <p14:creationId xmlns:p14="http://schemas.microsoft.com/office/powerpoint/2010/main" val="2238376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F0436-783E-B14F-B760-8D31649171E6}"/>
            </a:ext>
          </a:extLst>
        </p:cNvPr>
        <p:cNvGrpSpPr/>
        <p:nvPr/>
      </p:nvGrpSpPr>
      <p:grpSpPr>
        <a:xfrm>
          <a:off x="0" y="0"/>
          <a:ext cx="0" cy="0"/>
          <a:chOff x="0" y="0"/>
          <a:chExt cx="0" cy="0"/>
        </a:xfrm>
      </p:grpSpPr>
      <p:sp>
        <p:nvSpPr>
          <p:cNvPr id="36" name="淘宝-想搞设计PPT(倒卖必究)-36">
            <a:extLst>
              <a:ext uri="{FF2B5EF4-FFF2-40B4-BE49-F238E27FC236}">
                <a16:creationId xmlns:a16="http://schemas.microsoft.com/office/drawing/2014/main" id="{293CD56D-0B76-19EE-F832-C9B2210CEAAF}"/>
              </a:ext>
            </a:extLst>
          </p:cNvPr>
          <p:cNvSpPr/>
          <p:nvPr/>
        </p:nvSpPr>
        <p:spPr>
          <a:xfrm flipH="1">
            <a:off x="442589" y="1470990"/>
            <a:ext cx="11306175" cy="4993309"/>
          </a:xfrm>
          <a:prstGeom prst="roundRect">
            <a:avLst>
              <a:gd name="adj" fmla="val 2368"/>
            </a:avLst>
          </a:prstGeom>
          <a:solidFill>
            <a:srgbClr val="FFFFFF"/>
          </a:solidFill>
          <a:ln w="25400" cap="flat" cmpd="sng" algn="ctr">
            <a:noFill/>
            <a:prstDash val="solid"/>
          </a:ln>
          <a:effectLst>
            <a:outerShdw blurRad="381000" dist="127000" dir="4800000" algn="t" rotWithShape="0">
              <a:prstClr val="black">
                <a:alpha val="11000"/>
              </a:prstClr>
            </a:outerShdw>
          </a:effectLst>
        </p:spPr>
        <p:txBody>
          <a:bodyPr rtlCol="0" anchor="ctr"/>
          <a:lstStyle/>
          <a:p>
            <a:pPr algn="ctr"/>
            <a:endParaRPr lang="en-US" kern="0" dirty="0">
              <a:solidFill>
                <a:srgbClr val="FFFFFF"/>
              </a:solidFill>
              <a:latin typeface="Calibri" panose="020F0502020204030204"/>
            </a:endParaRPr>
          </a:p>
        </p:txBody>
      </p:sp>
      <p:sp>
        <p:nvSpPr>
          <p:cNvPr id="15" name="淘宝-想搞设计PPT(倒卖必究)-15">
            <a:extLst>
              <a:ext uri="{FF2B5EF4-FFF2-40B4-BE49-F238E27FC236}">
                <a16:creationId xmlns:a16="http://schemas.microsoft.com/office/drawing/2014/main" id="{3BDCE184-10AE-AE4F-24C9-37C98025199C}"/>
              </a:ext>
            </a:extLst>
          </p:cNvPr>
          <p:cNvSpPr>
            <a:spLocks noGrp="1"/>
          </p:cNvSpPr>
          <p:nvPr>
            <p:ph type="sldNum" sz="quarter" idx="4"/>
          </p:nvPr>
        </p:nvSpPr>
        <p:spPr>
          <a:xfrm>
            <a:off x="9366250" y="6464300"/>
            <a:ext cx="2743200" cy="365125"/>
          </a:xfrm>
        </p:spPr>
        <p:txBody>
          <a:bodyPr/>
          <a:lstStyle>
            <a:lvl1pPr>
              <a:defRPr sz="1000">
                <a:latin typeface="Arial" panose="020B0604020202020204" pitchFamily="34" charset="0"/>
                <a:cs typeface="Arial" panose="020B0604020202020204" pitchFamily="34" charset="0"/>
              </a:defRPr>
            </a:lvl1pPr>
          </a:lstStyle>
          <a:p>
            <a:fld id="{DE889C00-3007-445F-903C-C55D6E6A648E}" type="slidenum">
              <a:rPr lang="zh-CN" altLang="en-US" smtClean="0"/>
              <a:t>18</a:t>
            </a:fld>
            <a:endParaRPr lang="zh-CN" altLang="en-US"/>
          </a:p>
        </p:txBody>
      </p:sp>
      <p:sp>
        <p:nvSpPr>
          <p:cNvPr id="21" name="淘宝-想搞设计PPT(倒卖必究)-21">
            <a:extLst>
              <a:ext uri="{FF2B5EF4-FFF2-40B4-BE49-F238E27FC236}">
                <a16:creationId xmlns:a16="http://schemas.microsoft.com/office/drawing/2014/main" id="{029E104F-2D20-F31C-FC60-70C605B1581B}"/>
              </a:ext>
            </a:extLst>
          </p:cNvPr>
          <p:cNvSpPr/>
          <p:nvPr/>
        </p:nvSpPr>
        <p:spPr>
          <a:xfrm flipH="1">
            <a:off x="515999" y="1803322"/>
            <a:ext cx="11233085" cy="4505403"/>
          </a:xfrm>
          <a:prstGeom prst="roundRect">
            <a:avLst>
              <a:gd name="adj" fmla="val 3552"/>
            </a:avLst>
          </a:prstGeom>
          <a:no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en-US" kern="0" dirty="0">
              <a:solidFill>
                <a:srgbClr val="FFFFFF"/>
              </a:solidFill>
              <a:latin typeface="Calibri" panose="020F0502020204030204"/>
            </a:endParaRPr>
          </a:p>
        </p:txBody>
      </p:sp>
      <p:cxnSp>
        <p:nvCxnSpPr>
          <p:cNvPr id="28" name="直接连接符 27">
            <a:extLst>
              <a:ext uri="{FF2B5EF4-FFF2-40B4-BE49-F238E27FC236}">
                <a16:creationId xmlns:a16="http://schemas.microsoft.com/office/drawing/2014/main" id="{A82EA58A-1A24-F802-A3EF-26371C91B686}"/>
              </a:ext>
            </a:extLst>
          </p:cNvPr>
          <p:cNvCxnSpPr>
            <a:cxnSpLocks/>
          </p:cNvCxnSpPr>
          <p:nvPr>
            <p:custDataLst>
              <p:tags r:id="rId1"/>
            </p:custDataLst>
          </p:nvPr>
        </p:nvCxnSpPr>
        <p:spPr>
          <a:xfrm flipH="1">
            <a:off x="6612977" y="1458211"/>
            <a:ext cx="16838" cy="4905116"/>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14" name="文本框 13">
            <a:extLst>
              <a:ext uri="{FF2B5EF4-FFF2-40B4-BE49-F238E27FC236}">
                <a16:creationId xmlns:a16="http://schemas.microsoft.com/office/drawing/2014/main" id="{8B369308-9CA4-8F9A-6F87-B8806D8702A0}"/>
              </a:ext>
            </a:extLst>
          </p:cNvPr>
          <p:cNvSpPr txBox="1"/>
          <p:nvPr/>
        </p:nvSpPr>
        <p:spPr>
          <a:xfrm>
            <a:off x="556784" y="1508519"/>
            <a:ext cx="5948995" cy="1985672"/>
          </a:xfrm>
          <a:prstGeom prst="rect">
            <a:avLst/>
          </a:prstGeom>
          <a:noFill/>
        </p:spPr>
        <p:txBody>
          <a:bodyPr wrap="square" rtlCol="0" anchor="t">
            <a:spAutoFit/>
          </a:bodyPr>
          <a:lstStyle/>
          <a:p>
            <a:pPr marL="285750" indent="-285750">
              <a:lnSpc>
                <a:spcPct val="125000"/>
              </a:lnSpc>
              <a:buFont typeface="Wingdings" panose="05000000000000000000" pitchFamily="2" charset="2"/>
              <a:buChar char="Ø"/>
            </a:pPr>
            <a:r>
              <a:rPr lang="zh-CN" altLang="en-US" sz="2000" b="1" dirty="0">
                <a:solidFill>
                  <a:schemeClr val="accent1"/>
                </a:solidFill>
              </a:rPr>
              <a:t>单张图像生成耗时统计</a:t>
            </a:r>
          </a:p>
          <a:p>
            <a:pPr>
              <a:lnSpc>
                <a:spcPct val="125000"/>
              </a:lnSpc>
            </a:pPr>
            <a:r>
              <a:rPr lang="zh-CN" altLang="en-US" sz="1600" dirty="0"/>
              <a:t>       我们在 </a:t>
            </a:r>
            <a:r>
              <a:rPr lang="en-US" altLang="zh-CN" sz="1600" dirty="0"/>
              <a:t>NVIDIA RTX 3090 </a:t>
            </a:r>
            <a:r>
              <a:rPr lang="zh-CN" altLang="en-US" sz="1600" dirty="0"/>
              <a:t>显卡上，使用训练好的模型进行采样推理。</a:t>
            </a:r>
            <a:r>
              <a:rPr lang="en-US" altLang="zh-CN" sz="1600" dirty="0"/>
              <a:t>DDPM </a:t>
            </a:r>
            <a:r>
              <a:rPr lang="zh-CN" altLang="en-US" sz="1600" dirty="0"/>
              <a:t>的标准采样过程需要严格遵循逆向马尔可夫链，即从 开始，利用 </a:t>
            </a:r>
            <a:r>
              <a:rPr lang="en-US" altLang="zh-CN" sz="1600" dirty="0"/>
              <a:t>U-Net </a:t>
            </a:r>
            <a:r>
              <a:rPr lang="zh-CN" altLang="en-US" sz="1600" dirty="0"/>
              <a:t>逐步去噪推导至 ，共需执行 </a:t>
            </a:r>
            <a:r>
              <a:rPr lang="en-US" altLang="zh-CN" sz="1600" dirty="0"/>
              <a:t>1000 </a:t>
            </a:r>
            <a:r>
              <a:rPr lang="zh-CN" altLang="en-US" sz="1600" dirty="0"/>
              <a:t>步。 </a:t>
            </a:r>
          </a:p>
          <a:p>
            <a:pPr>
              <a:lnSpc>
                <a:spcPct val="125000"/>
              </a:lnSpc>
            </a:pPr>
            <a:r>
              <a:rPr lang="zh-CN" altLang="en-US" sz="1600" dirty="0"/>
              <a:t>       测试数据统计如下表所示：</a:t>
            </a:r>
          </a:p>
          <a:p>
            <a:pPr>
              <a:lnSpc>
                <a:spcPct val="125000"/>
              </a:lnSpc>
            </a:pPr>
            <a:r>
              <a:rPr lang="zh-CN" altLang="en-US" sz="1600" b="1" dirty="0"/>
              <a:t>   </a:t>
            </a:r>
            <a:r>
              <a:rPr lang="zh-CN" altLang="en-US" sz="1600" dirty="0"/>
              <a:t> </a:t>
            </a:r>
          </a:p>
        </p:txBody>
      </p:sp>
      <p:pic>
        <p:nvPicPr>
          <p:cNvPr id="16" name="图片 15">
            <a:extLst>
              <a:ext uri="{FF2B5EF4-FFF2-40B4-BE49-F238E27FC236}">
                <a16:creationId xmlns:a16="http://schemas.microsoft.com/office/drawing/2014/main" id="{EB27C2FD-ABCE-6387-7180-855AC0DDB2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476" y="3251247"/>
            <a:ext cx="5790303" cy="1589440"/>
          </a:xfrm>
          <a:prstGeom prst="rect">
            <a:avLst/>
          </a:prstGeom>
          <a:ln>
            <a:solidFill>
              <a:schemeClr val="bg2"/>
            </a:solidFill>
          </a:ln>
        </p:spPr>
      </p:pic>
      <p:sp>
        <p:nvSpPr>
          <p:cNvPr id="24" name="文本框 23">
            <a:extLst>
              <a:ext uri="{FF2B5EF4-FFF2-40B4-BE49-F238E27FC236}">
                <a16:creationId xmlns:a16="http://schemas.microsoft.com/office/drawing/2014/main" id="{6DE4F137-806A-4BF0-8635-B0E2770F14B5}"/>
              </a:ext>
            </a:extLst>
          </p:cNvPr>
          <p:cNvSpPr txBox="1"/>
          <p:nvPr/>
        </p:nvSpPr>
        <p:spPr>
          <a:xfrm>
            <a:off x="610237" y="4855915"/>
            <a:ext cx="5790303" cy="987130"/>
          </a:xfrm>
          <a:prstGeom prst="rect">
            <a:avLst/>
          </a:prstGeom>
          <a:noFill/>
        </p:spPr>
        <p:txBody>
          <a:bodyPr wrap="square">
            <a:spAutoFit/>
          </a:bodyPr>
          <a:lstStyle/>
          <a:p>
            <a:pPr>
              <a:lnSpc>
                <a:spcPct val="125000"/>
              </a:lnSpc>
              <a:buNone/>
            </a:pPr>
            <a:r>
              <a:rPr lang="zh-CN" altLang="en-US" sz="1600" dirty="0"/>
              <a:t>       数据表明，即便在顶级的消费级显卡上，生成一张 </a:t>
            </a:r>
            <a:r>
              <a:rPr lang="en-US" altLang="zh-CN" sz="1600" dirty="0"/>
              <a:t>32x32 </a:t>
            </a:r>
            <a:r>
              <a:rPr lang="zh-CN" altLang="en-US" sz="1600" dirty="0"/>
              <a:t>的微缩略图也需要接近 </a:t>
            </a:r>
            <a:r>
              <a:rPr lang="en-US" altLang="zh-CN" sz="1600" dirty="0"/>
              <a:t>0.5 </a:t>
            </a:r>
            <a:r>
              <a:rPr lang="zh-CN" altLang="en-US" sz="1600" dirty="0"/>
              <a:t>秒。如果是生成 </a:t>
            </a:r>
            <a:r>
              <a:rPr lang="en-US" altLang="zh-CN" sz="1600" dirty="0"/>
              <a:t>1024x1024 </a:t>
            </a:r>
            <a:r>
              <a:rPr lang="zh-CN" altLang="en-US" sz="1600" dirty="0"/>
              <a:t>的高清图，计算量将呈指数级增长，推理时间可能达到分钟级。</a:t>
            </a:r>
          </a:p>
        </p:txBody>
      </p:sp>
      <p:sp>
        <p:nvSpPr>
          <p:cNvPr id="27" name="文本框 26">
            <a:extLst>
              <a:ext uri="{FF2B5EF4-FFF2-40B4-BE49-F238E27FC236}">
                <a16:creationId xmlns:a16="http://schemas.microsoft.com/office/drawing/2014/main" id="{123AC0F3-DA86-F1E2-E9A1-92DB49F5989B}"/>
              </a:ext>
            </a:extLst>
          </p:cNvPr>
          <p:cNvSpPr txBox="1"/>
          <p:nvPr/>
        </p:nvSpPr>
        <p:spPr>
          <a:xfrm>
            <a:off x="6814621" y="1458211"/>
            <a:ext cx="4714623" cy="5371214"/>
          </a:xfrm>
          <a:prstGeom prst="rect">
            <a:avLst/>
          </a:prstGeom>
          <a:noFill/>
        </p:spPr>
        <p:txBody>
          <a:bodyPr wrap="square" rtlCol="0" anchor="t">
            <a:spAutoFit/>
          </a:bodyPr>
          <a:lstStyle/>
          <a:p>
            <a:pPr marL="285750" indent="-285750">
              <a:lnSpc>
                <a:spcPct val="125000"/>
              </a:lnSpc>
              <a:buFont typeface="Wingdings" panose="05000000000000000000" pitchFamily="2" charset="2"/>
              <a:buChar char="Ø"/>
            </a:pPr>
            <a:r>
              <a:rPr lang="zh-CN" altLang="en-US" sz="2000" b="1" dirty="0">
                <a:solidFill>
                  <a:schemeClr val="accent1"/>
                </a:solidFill>
              </a:rPr>
              <a:t>与传统生成模型的效率对比</a:t>
            </a:r>
          </a:p>
          <a:p>
            <a:pPr>
              <a:lnSpc>
                <a:spcPct val="125000"/>
              </a:lnSpc>
            </a:pPr>
            <a:r>
              <a:rPr lang="zh-CN" altLang="en-US" sz="1600" dirty="0"/>
              <a:t>       为了突显效率差距，我们对比了相关文献中 </a:t>
            </a:r>
            <a:r>
              <a:rPr lang="en-US" altLang="zh-CN" sz="1600" dirty="0"/>
              <a:t>GAN </a:t>
            </a:r>
            <a:r>
              <a:rPr lang="zh-CN" altLang="en-US" sz="1600" dirty="0"/>
              <a:t>模型（如 </a:t>
            </a:r>
            <a:r>
              <a:rPr lang="en-US" altLang="zh-CN" sz="1600" dirty="0"/>
              <a:t>DCGAN</a:t>
            </a:r>
            <a:r>
              <a:rPr lang="zh-CN" altLang="en-US" sz="1600" dirty="0"/>
              <a:t>）在相同硬件下的推理速度。</a:t>
            </a:r>
          </a:p>
          <a:p>
            <a:pPr>
              <a:lnSpc>
                <a:spcPct val="125000"/>
              </a:lnSpc>
            </a:pPr>
            <a:r>
              <a:rPr lang="zh-CN" altLang="en-US" sz="1600" dirty="0"/>
              <a:t>    </a:t>
            </a:r>
            <a:r>
              <a:rPr lang="zh-CN" altLang="en-US" sz="1600" b="1" dirty="0"/>
              <a:t>（</a:t>
            </a:r>
            <a:r>
              <a:rPr lang="en-US" altLang="zh-CN" sz="1600" b="1" dirty="0"/>
              <a:t>1</a:t>
            </a:r>
            <a:r>
              <a:rPr lang="zh-CN" altLang="en-US" sz="1600" b="1" dirty="0"/>
              <a:t>）</a:t>
            </a:r>
            <a:r>
              <a:rPr lang="en-US" altLang="zh-CN" sz="1600" b="1" dirty="0"/>
              <a:t>GAN </a:t>
            </a:r>
            <a:r>
              <a:rPr lang="zh-CN" altLang="en-US" sz="1600" b="1" dirty="0"/>
              <a:t>模型：</a:t>
            </a:r>
            <a:r>
              <a:rPr lang="zh-CN" altLang="en-US" sz="1600" dirty="0"/>
              <a:t>生成机制为单次前向传播（</a:t>
            </a:r>
            <a:r>
              <a:rPr lang="en-US" altLang="zh-CN" sz="1600" dirty="0"/>
              <a:t>One-shot</a:t>
            </a:r>
            <a:r>
              <a:rPr lang="zh-CN" altLang="en-US" sz="1600" dirty="0"/>
              <a:t>），生成一张图片耗时通常在 </a:t>
            </a:r>
            <a:r>
              <a:rPr lang="en-US" altLang="zh-CN" sz="1600" dirty="0"/>
              <a:t>0.002</a:t>
            </a:r>
            <a:r>
              <a:rPr lang="zh-CN" altLang="en-US" sz="1600" dirty="0"/>
              <a:t>秒 左右。</a:t>
            </a:r>
          </a:p>
          <a:p>
            <a:pPr>
              <a:lnSpc>
                <a:spcPct val="125000"/>
              </a:lnSpc>
            </a:pPr>
            <a:r>
              <a:rPr lang="zh-CN" altLang="en-US" sz="1600" dirty="0"/>
              <a:t>    </a:t>
            </a:r>
            <a:r>
              <a:rPr lang="zh-CN" altLang="en-US" sz="1600" b="1" dirty="0"/>
              <a:t>（</a:t>
            </a:r>
            <a:r>
              <a:rPr lang="en-US" altLang="zh-CN" sz="1600" b="1" dirty="0"/>
              <a:t>2</a:t>
            </a:r>
            <a:r>
              <a:rPr lang="zh-CN" altLang="en-US" sz="1600" b="1" dirty="0"/>
              <a:t>）</a:t>
            </a:r>
            <a:r>
              <a:rPr lang="en-US" altLang="zh-CN" sz="1600" b="1" dirty="0"/>
              <a:t>DDPM </a:t>
            </a:r>
            <a:r>
              <a:rPr lang="zh-CN" altLang="en-US" sz="1600" b="1" dirty="0"/>
              <a:t>模型：</a:t>
            </a:r>
            <a:r>
              <a:rPr lang="zh-CN" altLang="en-US" sz="1600" dirty="0"/>
              <a:t>由于需要 </a:t>
            </a:r>
            <a:r>
              <a:rPr lang="en-US" altLang="zh-CN" sz="1600" dirty="0"/>
              <a:t>1000 </a:t>
            </a:r>
            <a:r>
              <a:rPr lang="zh-CN" altLang="en-US" sz="1600" dirty="0"/>
              <a:t>次迭代，生成一张图片耗时 </a:t>
            </a:r>
            <a:r>
              <a:rPr lang="en-US" altLang="zh-CN" sz="1600" dirty="0"/>
              <a:t>0.475</a:t>
            </a:r>
            <a:r>
              <a:rPr lang="zh-CN" altLang="en-US" sz="1600" dirty="0"/>
              <a:t>秒。</a:t>
            </a:r>
          </a:p>
          <a:p>
            <a:pPr>
              <a:lnSpc>
                <a:spcPct val="125000"/>
              </a:lnSpc>
            </a:pPr>
            <a:r>
              <a:rPr lang="zh-CN" altLang="en-US" sz="1600" b="1" dirty="0"/>
              <a:t>      对比结论：</a:t>
            </a:r>
            <a:endParaRPr lang="en-US" altLang="zh-CN" sz="1600" b="1" dirty="0"/>
          </a:p>
          <a:p>
            <a:pPr>
              <a:lnSpc>
                <a:spcPct val="125000"/>
              </a:lnSpc>
            </a:pPr>
            <a:r>
              <a:rPr lang="en-US" altLang="zh-CN" sz="1600" dirty="0"/>
              <a:t>       DDPM </a:t>
            </a:r>
            <a:r>
              <a:rPr lang="zh-CN" altLang="en-US" sz="1600" dirty="0"/>
              <a:t>的推理速度比 </a:t>
            </a:r>
            <a:r>
              <a:rPr lang="en-US" altLang="zh-CN" sz="1600" dirty="0"/>
              <a:t>GAN </a:t>
            </a:r>
            <a:r>
              <a:rPr lang="zh-CN" altLang="en-US" sz="1600" dirty="0"/>
              <a:t>慢了约 </a:t>
            </a:r>
            <a:r>
              <a:rPr lang="en-US" altLang="zh-CN" sz="1600" dirty="0"/>
              <a:t>237</a:t>
            </a:r>
            <a:r>
              <a:rPr lang="zh-CN" altLang="en-US" sz="1600" dirty="0"/>
              <a:t>倍。这种巨大的效率鸿沟，使得 </a:t>
            </a:r>
            <a:r>
              <a:rPr lang="en-US" altLang="zh-CN" sz="1600" dirty="0"/>
              <a:t>DDPM </a:t>
            </a:r>
            <a:r>
              <a:rPr lang="zh-CN" altLang="en-US" sz="1600" dirty="0"/>
              <a:t>在当前状态下很难直接应用于对延迟敏感的场景（如视频会议背景替换、移动端实时滤镜）。这有力地证明了研究“高效采样算法”（如 </a:t>
            </a:r>
            <a:r>
              <a:rPr lang="en-US" altLang="zh-CN" sz="1600" dirty="0"/>
              <a:t>DDIM, PLMS</a:t>
            </a:r>
            <a:r>
              <a:rPr lang="zh-CN" altLang="en-US" sz="1600" dirty="0"/>
              <a:t>）的必要性与紧迫性。</a:t>
            </a:r>
          </a:p>
          <a:p>
            <a:pPr>
              <a:lnSpc>
                <a:spcPct val="125000"/>
              </a:lnSpc>
            </a:pPr>
            <a:r>
              <a:rPr lang="zh-CN" altLang="en-US" sz="1600" b="1" dirty="0"/>
              <a:t>   </a:t>
            </a:r>
            <a:r>
              <a:rPr lang="zh-CN" altLang="en-US" sz="1600" dirty="0"/>
              <a:t> </a:t>
            </a:r>
          </a:p>
        </p:txBody>
      </p:sp>
      <p:sp>
        <p:nvSpPr>
          <p:cNvPr id="30" name="淘宝-想搞设计PPT(倒卖必究)-23">
            <a:extLst>
              <a:ext uri="{FF2B5EF4-FFF2-40B4-BE49-F238E27FC236}">
                <a16:creationId xmlns:a16="http://schemas.microsoft.com/office/drawing/2014/main" id="{A491E7FB-4F38-769A-69B1-CF977AFB63B4}"/>
              </a:ext>
            </a:extLst>
          </p:cNvPr>
          <p:cNvSpPr/>
          <p:nvPr/>
        </p:nvSpPr>
        <p:spPr>
          <a:xfrm>
            <a:off x="0" y="0"/>
            <a:ext cx="12192000" cy="792000"/>
          </a:xfrm>
          <a:prstGeom prst="rect">
            <a:avLst/>
          </a:prstGeom>
          <a:solidFill>
            <a:srgbClr val="FFFFFF"/>
          </a:solid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zh-CN" altLang="en-US" kern="0" dirty="0">
              <a:solidFill>
                <a:srgbClr val="FFFFFF"/>
              </a:solidFill>
              <a:latin typeface="Calibri" panose="020F0502020204030204"/>
            </a:endParaRPr>
          </a:p>
        </p:txBody>
      </p:sp>
      <p:sp>
        <p:nvSpPr>
          <p:cNvPr id="31" name="淘宝-想搞设计PPT(倒卖必究)-3">
            <a:extLst>
              <a:ext uri="{FF2B5EF4-FFF2-40B4-BE49-F238E27FC236}">
                <a16:creationId xmlns:a16="http://schemas.microsoft.com/office/drawing/2014/main" id="{C57922C6-5AB2-493A-3626-DE5D77A5F169}"/>
              </a:ext>
            </a:extLst>
          </p:cNvPr>
          <p:cNvSpPr/>
          <p:nvPr/>
        </p:nvSpPr>
        <p:spPr>
          <a:xfrm>
            <a:off x="2898787" y="0"/>
            <a:ext cx="1656000" cy="79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淘宝-想搞设计PPT(倒卖必究)-4">
            <a:extLst>
              <a:ext uri="{FF2B5EF4-FFF2-40B4-BE49-F238E27FC236}">
                <a16:creationId xmlns:a16="http://schemas.microsoft.com/office/drawing/2014/main" id="{54E951AF-E018-8EFD-2630-614CF425E729}"/>
              </a:ext>
            </a:extLst>
          </p:cNvPr>
          <p:cNvCxnSpPr/>
          <p:nvPr/>
        </p:nvCxnSpPr>
        <p:spPr>
          <a:xfrm>
            <a:off x="6330474" y="252000"/>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33" name="淘宝-想搞设计PPT(倒卖必究)-5">
            <a:extLst>
              <a:ext uri="{FF2B5EF4-FFF2-40B4-BE49-F238E27FC236}">
                <a16:creationId xmlns:a16="http://schemas.microsoft.com/office/drawing/2014/main" id="{A754776F-520F-5E31-C8AF-D30F3D60366D}"/>
              </a:ext>
            </a:extLst>
          </p:cNvPr>
          <p:cNvCxnSpPr/>
          <p:nvPr/>
        </p:nvCxnSpPr>
        <p:spPr>
          <a:xfrm>
            <a:off x="8066265" y="252000"/>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34" name="淘宝-想搞设计PPT(倒卖必究)-6">
            <a:extLst>
              <a:ext uri="{FF2B5EF4-FFF2-40B4-BE49-F238E27FC236}">
                <a16:creationId xmlns:a16="http://schemas.microsoft.com/office/drawing/2014/main" id="{2D2DE44A-9284-61A6-E99F-B1BCFF6D698C}"/>
              </a:ext>
            </a:extLst>
          </p:cNvPr>
          <p:cNvCxnSpPr/>
          <p:nvPr/>
        </p:nvCxnSpPr>
        <p:spPr>
          <a:xfrm>
            <a:off x="9802055" y="252000"/>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35" name="淘宝-想搞设计PPT(倒卖必究)-7">
            <a:extLst>
              <a:ext uri="{FF2B5EF4-FFF2-40B4-BE49-F238E27FC236}">
                <a16:creationId xmlns:a16="http://schemas.microsoft.com/office/drawing/2014/main" id="{454D4983-F66E-3017-E887-55B71ADDF8D5}"/>
              </a:ext>
            </a:extLst>
          </p:cNvPr>
          <p:cNvSpPr txBox="1"/>
          <p:nvPr/>
        </p:nvSpPr>
        <p:spPr>
          <a:xfrm>
            <a:off x="3032097" y="211334"/>
            <a:ext cx="1389380" cy="368300"/>
          </a:xfrm>
          <a:prstGeom prst="rect">
            <a:avLst/>
          </a:prstGeom>
          <a:noFill/>
        </p:spPr>
        <p:txBody>
          <a:bodyPr wrap="none" rtlCol="0">
            <a:spAutoFit/>
          </a:bodyPr>
          <a:lstStyle/>
          <a:p>
            <a:pPr algn="ctr"/>
            <a:r>
              <a:rPr lang="zh-CN" altLang="en-US" b="1" spc="100" dirty="0">
                <a:solidFill>
                  <a:schemeClr val="bg1">
                    <a:lumMod val="50000"/>
                  </a:schemeClr>
                </a:solidFill>
              </a:rPr>
              <a:t>背景与现状</a:t>
            </a:r>
          </a:p>
        </p:txBody>
      </p:sp>
      <p:sp>
        <p:nvSpPr>
          <p:cNvPr id="38" name="淘宝-想搞设计PPT(倒卖必究)-8">
            <a:extLst>
              <a:ext uri="{FF2B5EF4-FFF2-40B4-BE49-F238E27FC236}">
                <a16:creationId xmlns:a16="http://schemas.microsoft.com/office/drawing/2014/main" id="{EAB49E50-4219-661D-A0A1-08462E3D0520}"/>
              </a:ext>
            </a:extLst>
          </p:cNvPr>
          <p:cNvSpPr txBox="1"/>
          <p:nvPr/>
        </p:nvSpPr>
        <p:spPr>
          <a:xfrm>
            <a:off x="4639275" y="211334"/>
            <a:ext cx="1646605" cy="369332"/>
          </a:xfrm>
          <a:prstGeom prst="rect">
            <a:avLst/>
          </a:prstGeom>
          <a:noFill/>
        </p:spPr>
        <p:txBody>
          <a:bodyPr wrap="none" rtlCol="0">
            <a:spAutoFit/>
          </a:bodyPr>
          <a:lstStyle/>
          <a:p>
            <a:pPr algn="ctr"/>
            <a:r>
              <a:rPr lang="zh-CN" altLang="en-US" b="1" spc="100" dirty="0">
                <a:solidFill>
                  <a:schemeClr val="bg1">
                    <a:lumMod val="50000"/>
                  </a:schemeClr>
                </a:solidFill>
                <a:sym typeface="+mn-lt"/>
              </a:rPr>
              <a:t>核心技术原理</a:t>
            </a:r>
          </a:p>
        </p:txBody>
      </p:sp>
      <p:sp>
        <p:nvSpPr>
          <p:cNvPr id="39" name="淘宝-想搞设计PPT(倒卖必究)-9">
            <a:extLst>
              <a:ext uri="{FF2B5EF4-FFF2-40B4-BE49-F238E27FC236}">
                <a16:creationId xmlns:a16="http://schemas.microsoft.com/office/drawing/2014/main" id="{890416C5-B8EF-550B-66EF-3C771FD4B837}"/>
              </a:ext>
            </a:extLst>
          </p:cNvPr>
          <p:cNvSpPr txBox="1"/>
          <p:nvPr/>
        </p:nvSpPr>
        <p:spPr>
          <a:xfrm>
            <a:off x="6253239" y="211334"/>
            <a:ext cx="1890261" cy="369332"/>
          </a:xfrm>
          <a:prstGeom prst="rect">
            <a:avLst/>
          </a:prstGeom>
          <a:noFill/>
        </p:spPr>
        <p:txBody>
          <a:bodyPr wrap="none" rtlCol="0">
            <a:spAutoFit/>
          </a:bodyPr>
          <a:lstStyle/>
          <a:p>
            <a:pPr algn="ctr"/>
            <a:r>
              <a:rPr lang="zh-CN" altLang="en-US" b="1" spc="100" dirty="0">
                <a:solidFill>
                  <a:schemeClr val="bg1">
                    <a:lumMod val="50000"/>
                  </a:schemeClr>
                </a:solidFill>
              </a:rPr>
              <a:t>实训方案与复现</a:t>
            </a:r>
            <a:endParaRPr lang="zh-CN" altLang="en-US" b="1" spc="100" dirty="0">
              <a:solidFill>
                <a:schemeClr val="bg1">
                  <a:lumMod val="50000"/>
                </a:schemeClr>
              </a:solidFill>
              <a:sym typeface="+mn-lt"/>
            </a:endParaRPr>
          </a:p>
        </p:txBody>
      </p:sp>
      <p:sp>
        <p:nvSpPr>
          <p:cNvPr id="40" name="淘宝-想搞设计PPT(倒卖必究)-11">
            <a:extLst>
              <a:ext uri="{FF2B5EF4-FFF2-40B4-BE49-F238E27FC236}">
                <a16:creationId xmlns:a16="http://schemas.microsoft.com/office/drawing/2014/main" id="{4BB8732A-0AAD-66F8-A40E-E2C5EC242775}"/>
              </a:ext>
            </a:extLst>
          </p:cNvPr>
          <p:cNvSpPr txBox="1"/>
          <p:nvPr/>
        </p:nvSpPr>
        <p:spPr>
          <a:xfrm>
            <a:off x="10090305" y="211334"/>
            <a:ext cx="1159292" cy="369332"/>
          </a:xfrm>
          <a:prstGeom prst="rect">
            <a:avLst/>
          </a:prstGeom>
          <a:noFill/>
        </p:spPr>
        <p:txBody>
          <a:bodyPr wrap="none" rtlCol="0">
            <a:spAutoFit/>
          </a:bodyPr>
          <a:lstStyle/>
          <a:p>
            <a:pPr algn="ctr"/>
            <a:r>
              <a:rPr lang="zh-CN" altLang="en-US" b="1" spc="100" dirty="0">
                <a:solidFill>
                  <a:schemeClr val="bg1">
                    <a:lumMod val="50000"/>
                  </a:schemeClr>
                </a:solidFill>
              </a:rPr>
              <a:t>实训总结</a:t>
            </a:r>
          </a:p>
        </p:txBody>
      </p:sp>
      <p:pic>
        <p:nvPicPr>
          <p:cNvPr id="41" name="Picture 26" descr="同济大学.png">
            <a:extLst>
              <a:ext uri="{FF2B5EF4-FFF2-40B4-BE49-F238E27FC236}">
                <a16:creationId xmlns:a16="http://schemas.microsoft.com/office/drawing/2014/main" id="{353578E5-1B86-D845-97B2-26C1A6C3013A}"/>
              </a:ext>
            </a:extLst>
          </p:cNvPr>
          <p:cNvPicPr>
            <a:picLocks noChangeAspect="1"/>
          </p:cNvPicPr>
          <p:nvPr/>
        </p:nvPicPr>
        <p:blipFill>
          <a:blip r:embed="rId5"/>
          <a:stretch>
            <a:fillRect/>
          </a:stretch>
        </p:blipFill>
        <p:spPr>
          <a:xfrm>
            <a:off x="356020" y="158235"/>
            <a:ext cx="2011854" cy="501415"/>
          </a:xfrm>
          <a:prstGeom prst="rect">
            <a:avLst/>
          </a:prstGeom>
        </p:spPr>
      </p:pic>
      <p:cxnSp>
        <p:nvCxnSpPr>
          <p:cNvPr id="42" name="淘宝-想搞设计PPT(倒卖必究)-6">
            <a:extLst>
              <a:ext uri="{FF2B5EF4-FFF2-40B4-BE49-F238E27FC236}">
                <a16:creationId xmlns:a16="http://schemas.microsoft.com/office/drawing/2014/main" id="{8FE1ABEC-ABAB-DFDD-52F3-3D737064A441}"/>
              </a:ext>
            </a:extLst>
          </p:cNvPr>
          <p:cNvCxnSpPr/>
          <p:nvPr/>
        </p:nvCxnSpPr>
        <p:spPr>
          <a:xfrm>
            <a:off x="4554787" y="252000"/>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43" name="淘宝-想搞设计PPT(倒卖必究)-10">
            <a:extLst>
              <a:ext uri="{FF2B5EF4-FFF2-40B4-BE49-F238E27FC236}">
                <a16:creationId xmlns:a16="http://schemas.microsoft.com/office/drawing/2014/main" id="{1B139EC6-8872-B27F-D59B-CAF5E2756A1C}"/>
              </a:ext>
            </a:extLst>
          </p:cNvPr>
          <p:cNvSpPr/>
          <p:nvPr/>
        </p:nvSpPr>
        <p:spPr>
          <a:xfrm>
            <a:off x="8101464" y="-8914"/>
            <a:ext cx="1656000" cy="792000"/>
          </a:xfrm>
          <a:prstGeom prst="rect">
            <a:avLst/>
          </a:prstGeom>
          <a:solidFill>
            <a:srgbClr val="095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b="1" spc="100" dirty="0">
                <a:solidFill>
                  <a:schemeClr val="bg1"/>
                </a:solidFill>
              </a:rPr>
              <a:t>结果验证</a:t>
            </a:r>
          </a:p>
        </p:txBody>
      </p:sp>
    </p:spTree>
    <p:extLst>
      <p:ext uri="{BB962C8B-B14F-4D97-AF65-F5344CB8AC3E}">
        <p14:creationId xmlns:p14="http://schemas.microsoft.com/office/powerpoint/2010/main" val="155299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436888" y="-1840923"/>
            <a:ext cx="12895588" cy="8837254"/>
            <a:chOff x="154818" y="694772"/>
            <a:chExt cx="12895588" cy="8837254"/>
          </a:xfrm>
        </p:grpSpPr>
        <p:pic>
          <p:nvPicPr>
            <p:cNvPr id="25" name="Picture 24" descr="666f195eef443a5cec4304d8.jpg"/>
            <p:cNvPicPr>
              <a:picLocks noChangeAspect="1"/>
            </p:cNvPicPr>
            <p:nvPr/>
          </p:nvPicPr>
          <p:blipFill>
            <a:blip r:embed="rId3"/>
            <a:stretch>
              <a:fillRect/>
            </a:stretch>
          </p:blipFill>
          <p:spPr>
            <a:xfrm>
              <a:off x="553895" y="1829966"/>
              <a:ext cx="12229811" cy="7643631"/>
            </a:xfrm>
            <a:prstGeom prst="rect">
              <a:avLst/>
            </a:prstGeom>
          </p:spPr>
        </p:pic>
        <p:sp>
          <p:nvSpPr>
            <p:cNvPr id="19" name="淘宝-想搞设计PPT(倒卖必究)-19"/>
            <p:cNvSpPr/>
            <p:nvPr/>
          </p:nvSpPr>
          <p:spPr>
            <a:xfrm>
              <a:off x="154818" y="7406817"/>
              <a:ext cx="12895588" cy="21252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淘宝-想搞设计PPT(倒卖必究)-20"/>
            <p:cNvSpPr/>
            <p:nvPr/>
          </p:nvSpPr>
          <p:spPr>
            <a:xfrm>
              <a:off x="340786" y="694772"/>
              <a:ext cx="12442920" cy="38252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淘宝-想搞设计PPT(倒卖必究)-24"/>
          <p:cNvSpPr/>
          <p:nvPr/>
        </p:nvSpPr>
        <p:spPr>
          <a:xfrm>
            <a:off x="0" y="1989000"/>
            <a:ext cx="12191999" cy="2880000"/>
          </a:xfrm>
          <a:prstGeom prst="rect">
            <a:avLst/>
          </a:prstGeom>
          <a:solidFill>
            <a:srgbClr val="0957A5">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22" name="淘宝-想搞设计PPT(倒卖必究)-22" hidden="1"/>
          <p:cNvSpPr txBox="1"/>
          <p:nvPr/>
        </p:nvSpPr>
        <p:spPr>
          <a:xfrm>
            <a:off x="3933390" y="3862959"/>
            <a:ext cx="4325223" cy="461665"/>
          </a:xfrm>
          <a:prstGeom prst="rect">
            <a:avLst/>
          </a:prstGeom>
          <a:noFill/>
        </p:spPr>
        <p:txBody>
          <a:bodyPr wrap="none" rtlCol="0">
            <a:spAutoFit/>
          </a:bodyPr>
          <a:lstStyle/>
          <a:p>
            <a:pPr algn="ctr"/>
            <a:r>
              <a:rPr lang="zh-CN" altLang="en-US" sz="2400" spc="100" dirty="0">
                <a:solidFill>
                  <a:schemeClr val="bg1"/>
                </a:solidFill>
                <a:cs typeface="+mn-ea"/>
                <a:sym typeface="+mn-lt"/>
              </a:rPr>
              <a:t>四川师范大学 </a:t>
            </a:r>
            <a:r>
              <a:rPr lang="en-US" altLang="zh-CN" sz="2400" spc="100" dirty="0">
                <a:solidFill>
                  <a:schemeClr val="bg1"/>
                </a:solidFill>
                <a:cs typeface="+mn-ea"/>
                <a:sym typeface="+mn-lt"/>
              </a:rPr>
              <a:t>/ </a:t>
            </a:r>
            <a:r>
              <a:rPr lang="zh-CN" altLang="en-US" sz="2400" spc="100" dirty="0">
                <a:solidFill>
                  <a:schemeClr val="bg1"/>
                </a:solidFill>
                <a:cs typeface="+mn-ea"/>
                <a:sym typeface="+mn-lt"/>
              </a:rPr>
              <a:t>应用技术学院</a:t>
            </a:r>
          </a:p>
        </p:txBody>
      </p:sp>
      <p:sp>
        <p:nvSpPr>
          <p:cNvPr id="11" name="淘宝-想搞设计PPT(倒卖必究)-11" hidden="1"/>
          <p:cNvSpPr txBox="1"/>
          <p:nvPr/>
        </p:nvSpPr>
        <p:spPr>
          <a:xfrm>
            <a:off x="281730" y="2533377"/>
            <a:ext cx="11628541" cy="1015663"/>
          </a:xfrm>
          <a:prstGeom prst="rect">
            <a:avLst/>
          </a:prstGeom>
          <a:noFill/>
        </p:spPr>
        <p:txBody>
          <a:bodyPr wrap="square" rtlCol="0">
            <a:spAutoFit/>
          </a:bodyPr>
          <a:lstStyle/>
          <a:p>
            <a:pPr algn="ctr"/>
            <a:r>
              <a:rPr lang="zh-CN" altLang="en-US" sz="6000" b="1" spc="300" dirty="0">
                <a:solidFill>
                  <a:schemeClr val="bg1"/>
                </a:solidFill>
                <a:cs typeface="+mn-ea"/>
                <a:sym typeface="+mn-lt"/>
              </a:rPr>
              <a:t>绪论背景</a:t>
            </a:r>
          </a:p>
        </p:txBody>
      </p:sp>
      <p:sp>
        <p:nvSpPr>
          <p:cNvPr id="6" name="淘宝-想搞设计PPT(倒卖必究)-6"/>
          <p:cNvSpPr txBox="1"/>
          <p:nvPr/>
        </p:nvSpPr>
        <p:spPr>
          <a:xfrm>
            <a:off x="3501073" y="3021349"/>
            <a:ext cx="5189855" cy="830997"/>
          </a:xfrm>
          <a:prstGeom prst="rect">
            <a:avLst/>
          </a:prstGeom>
          <a:noFill/>
        </p:spPr>
        <p:txBody>
          <a:bodyPr wrap="square" rtlCol="0">
            <a:spAutoFit/>
          </a:bodyPr>
          <a:lstStyle/>
          <a:p>
            <a:pPr algn="ctr"/>
            <a:r>
              <a:rPr lang="zh-CN" altLang="en-US" sz="4800" b="1" spc="100" dirty="0">
                <a:solidFill>
                  <a:schemeClr val="bg1"/>
                </a:solidFill>
              </a:rPr>
              <a:t>实训总结</a:t>
            </a:r>
          </a:p>
        </p:txBody>
      </p:sp>
      <p:grpSp>
        <p:nvGrpSpPr>
          <p:cNvPr id="5" name="组合 4"/>
          <p:cNvGrpSpPr/>
          <p:nvPr/>
        </p:nvGrpSpPr>
        <p:grpSpPr>
          <a:xfrm>
            <a:off x="1165078" y="2927313"/>
            <a:ext cx="9861845" cy="1365983"/>
            <a:chOff x="1165078" y="2927313"/>
            <a:chExt cx="9861845" cy="1365983"/>
          </a:xfrm>
        </p:grpSpPr>
        <p:cxnSp>
          <p:nvCxnSpPr>
            <p:cNvPr id="9" name="淘宝-想搞设计PPT(倒卖必究)-9"/>
            <p:cNvCxnSpPr/>
            <p:nvPr/>
          </p:nvCxnSpPr>
          <p:spPr>
            <a:xfrm>
              <a:off x="1165078" y="2927313"/>
              <a:ext cx="986184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淘宝-想搞设计PPT(倒卖必究)-10"/>
            <p:cNvCxnSpPr/>
            <p:nvPr/>
          </p:nvCxnSpPr>
          <p:spPr>
            <a:xfrm>
              <a:off x="1165078" y="4293296"/>
              <a:ext cx="986184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淘宝-想搞设计PPT(倒卖必究)-12"/>
          <p:cNvSpPr/>
          <p:nvPr/>
        </p:nvSpPr>
        <p:spPr>
          <a:xfrm>
            <a:off x="4629380" y="2095006"/>
            <a:ext cx="2933239" cy="646331"/>
          </a:xfrm>
          <a:prstGeom prst="rect">
            <a:avLst/>
          </a:prstGeom>
        </p:spPr>
        <p:txBody>
          <a:bodyPr wrap="none">
            <a:spAutoFit/>
          </a:bodyPr>
          <a:lstStyle/>
          <a:p>
            <a:pPr algn="ctr"/>
            <a:r>
              <a:rPr lang="en-US" altLang="zh-CN" sz="3600" b="1" spc="300" dirty="0">
                <a:solidFill>
                  <a:schemeClr val="bg1"/>
                </a:solidFill>
                <a:cs typeface="+mn-ea"/>
                <a:sym typeface="+mn-lt"/>
              </a:rPr>
              <a:t>PART·FIVE</a:t>
            </a:r>
            <a:endParaRPr lang="zh-CN" altLang="en-US" sz="3600" spc="300" dirty="0">
              <a:cs typeface="+mn-ea"/>
              <a:sym typeface="+mn-lt"/>
            </a:endParaRPr>
          </a:p>
        </p:txBody>
      </p:sp>
      <p:sp>
        <p:nvSpPr>
          <p:cNvPr id="13" name="淘宝-想搞设计PPT(倒卖必究)-13"/>
          <p:cNvSpPr txBox="1"/>
          <p:nvPr/>
        </p:nvSpPr>
        <p:spPr>
          <a:xfrm>
            <a:off x="4818297" y="3865627"/>
            <a:ext cx="2555407" cy="307777"/>
          </a:xfrm>
          <a:prstGeom prst="rect">
            <a:avLst/>
          </a:prstGeom>
          <a:noFill/>
        </p:spPr>
        <p:txBody>
          <a:bodyPr wrap="square" rtlCol="0">
            <a:spAutoFit/>
          </a:bodyPr>
          <a:lstStyle/>
          <a:p>
            <a:pPr algn="dist"/>
            <a:r>
              <a:rPr lang="en-US" altLang="zh-CN" sz="1400" dirty="0">
                <a:solidFill>
                  <a:schemeClr val="bg1"/>
                </a:solidFill>
                <a:cs typeface="+mn-ea"/>
                <a:sym typeface="+mn-lt"/>
              </a:rPr>
              <a:t>THEORY OF MOOD</a:t>
            </a:r>
          </a:p>
        </p:txBody>
      </p:sp>
      <p:pic>
        <p:nvPicPr>
          <p:cNvPr id="26" name="Picture 25" descr="同济大学.png"/>
          <p:cNvPicPr>
            <a:picLocks noChangeAspect="1"/>
          </p:cNvPicPr>
          <p:nvPr/>
        </p:nvPicPr>
        <p:blipFill>
          <a:blip r:embed="rId4"/>
          <a:stretch>
            <a:fillRect/>
          </a:stretch>
        </p:blipFill>
        <p:spPr>
          <a:xfrm>
            <a:off x="4019756" y="374223"/>
            <a:ext cx="4152487" cy="1034927"/>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淘宝-想搞设计PPT(倒卖必究)-88"/>
          <p:cNvSpPr txBox="1"/>
          <p:nvPr/>
        </p:nvSpPr>
        <p:spPr>
          <a:xfrm>
            <a:off x="1360703" y="3755947"/>
            <a:ext cx="2219832" cy="923330"/>
          </a:xfrm>
          <a:prstGeom prst="rect">
            <a:avLst/>
          </a:prstGeom>
          <a:noFill/>
        </p:spPr>
        <p:txBody>
          <a:bodyPr wrap="square" rtlCol="0">
            <a:spAutoFit/>
          </a:bodyPr>
          <a:lstStyle/>
          <a:p>
            <a:pPr algn="dist"/>
            <a:r>
              <a:rPr lang="zh-CN" altLang="en-US" sz="5400" b="1" dirty="0">
                <a:solidFill>
                  <a:srgbClr val="0957A5"/>
                </a:solidFill>
                <a:latin typeface="微软雅黑" panose="020B0503020204020204" pitchFamily="34" charset="-122"/>
                <a:ea typeface="微软雅黑" panose="020B0503020204020204" pitchFamily="34" charset="-122"/>
              </a:rPr>
              <a:t>目录</a:t>
            </a:r>
          </a:p>
        </p:txBody>
      </p:sp>
      <p:sp>
        <p:nvSpPr>
          <p:cNvPr id="89" name="淘宝-想搞设计PPT(倒卖必究)-89"/>
          <p:cNvSpPr txBox="1"/>
          <p:nvPr/>
        </p:nvSpPr>
        <p:spPr>
          <a:xfrm>
            <a:off x="1360704" y="4679277"/>
            <a:ext cx="2219832" cy="400110"/>
          </a:xfrm>
          <a:prstGeom prst="rect">
            <a:avLst/>
          </a:prstGeom>
          <a:noFill/>
        </p:spPr>
        <p:txBody>
          <a:bodyPr wrap="square" rtlCol="0">
            <a:spAutoFit/>
          </a:bodyPr>
          <a:lstStyle/>
          <a:p>
            <a:pPr algn="dist"/>
            <a:r>
              <a:rPr lang="en-US" altLang="zh-CN" sz="2000">
                <a:solidFill>
                  <a:srgbClr val="0957A5"/>
                </a:solidFill>
                <a:latin typeface="微软雅黑" panose="020B0503020204020204" pitchFamily="34" charset="-122"/>
                <a:ea typeface="微软雅黑" panose="020B0503020204020204" pitchFamily="34" charset="-122"/>
              </a:rPr>
              <a:t>CONTENTS</a:t>
            </a:r>
            <a:endParaRPr lang="zh-CN" altLang="en-US" sz="2000" dirty="0">
              <a:solidFill>
                <a:srgbClr val="276244"/>
              </a:solidFill>
              <a:latin typeface="微软雅黑" panose="020B0503020204020204" pitchFamily="34" charset="-122"/>
              <a:ea typeface="微软雅黑" panose="020B0503020204020204" pitchFamily="34" charset="-122"/>
            </a:endParaRPr>
          </a:p>
        </p:txBody>
      </p:sp>
      <p:pic>
        <p:nvPicPr>
          <p:cNvPr id="95" name="淘宝-想搞设计PPT(倒卖必究)-9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1122" y="2236880"/>
            <a:ext cx="1042183" cy="1033021"/>
          </a:xfrm>
          <a:prstGeom prst="rect">
            <a:avLst/>
          </a:prstGeom>
        </p:spPr>
      </p:pic>
      <p:sp>
        <p:nvSpPr>
          <p:cNvPr id="99" name="淘宝-想搞设计PPT(倒卖必究)-99"/>
          <p:cNvSpPr/>
          <p:nvPr/>
        </p:nvSpPr>
        <p:spPr>
          <a:xfrm>
            <a:off x="5734050" y="1159551"/>
            <a:ext cx="911156" cy="577144"/>
          </a:xfrm>
          <a:prstGeom prst="roundRect">
            <a:avLst>
              <a:gd name="adj" fmla="val 50000"/>
            </a:avLst>
          </a:prstGeom>
          <a:solidFill>
            <a:srgbClr val="095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rgbClr val="FFFFFF"/>
              </a:solidFill>
              <a:cs typeface="+mn-ea"/>
              <a:sym typeface="+mn-lt"/>
            </a:endParaRPr>
          </a:p>
        </p:txBody>
      </p:sp>
      <p:sp>
        <p:nvSpPr>
          <p:cNvPr id="100" name="淘宝-想搞设计PPT(倒卖必究)-100"/>
          <p:cNvSpPr/>
          <p:nvPr/>
        </p:nvSpPr>
        <p:spPr>
          <a:xfrm>
            <a:off x="6838950" y="1159551"/>
            <a:ext cx="3476556" cy="577144"/>
          </a:xfrm>
          <a:prstGeom prst="roundRect">
            <a:avLst>
              <a:gd name="adj" fmla="val 50000"/>
            </a:avLst>
          </a:prstGeom>
          <a:solidFill>
            <a:srgbClr val="095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100" dirty="0">
                <a:solidFill>
                  <a:schemeClr val="bg1"/>
                </a:solidFill>
                <a:cs typeface="+mn-ea"/>
                <a:sym typeface="+mn-lt"/>
              </a:rPr>
              <a:t>课题背景与现状</a:t>
            </a:r>
          </a:p>
        </p:txBody>
      </p:sp>
      <p:sp>
        <p:nvSpPr>
          <p:cNvPr id="105" name="淘宝-想搞设计PPT(倒卖必究)-105"/>
          <p:cNvSpPr/>
          <p:nvPr/>
        </p:nvSpPr>
        <p:spPr>
          <a:xfrm>
            <a:off x="5734050" y="2149036"/>
            <a:ext cx="911156" cy="577144"/>
          </a:xfrm>
          <a:prstGeom prst="roundRect">
            <a:avLst>
              <a:gd name="adj" fmla="val 50000"/>
            </a:avLst>
          </a:prstGeom>
          <a:solidFill>
            <a:srgbClr val="095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cs typeface="+mn-ea"/>
                <a:sym typeface="+mn-lt"/>
              </a:rPr>
              <a:t>02</a:t>
            </a:r>
            <a:endParaRPr lang="zh-CN" altLang="en-US" sz="2000" b="1" dirty="0">
              <a:solidFill>
                <a:schemeClr val="bg1"/>
              </a:solidFill>
              <a:cs typeface="+mn-ea"/>
              <a:sym typeface="+mn-lt"/>
            </a:endParaRPr>
          </a:p>
        </p:txBody>
      </p:sp>
      <p:sp>
        <p:nvSpPr>
          <p:cNvPr id="106" name="淘宝-想搞设计PPT(倒卖必究)-106"/>
          <p:cNvSpPr/>
          <p:nvPr/>
        </p:nvSpPr>
        <p:spPr>
          <a:xfrm>
            <a:off x="6838950" y="2149036"/>
            <a:ext cx="3476556" cy="577144"/>
          </a:xfrm>
          <a:prstGeom prst="roundRect">
            <a:avLst>
              <a:gd name="adj" fmla="val 50000"/>
            </a:avLst>
          </a:prstGeom>
          <a:solidFill>
            <a:srgbClr val="095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100" dirty="0">
                <a:solidFill>
                  <a:schemeClr val="bg1"/>
                </a:solidFill>
                <a:cs typeface="+mn-ea"/>
                <a:sym typeface="+mn-lt"/>
              </a:rPr>
              <a:t>核心技术原理</a:t>
            </a:r>
          </a:p>
        </p:txBody>
      </p:sp>
      <p:sp>
        <p:nvSpPr>
          <p:cNvPr id="108" name="淘宝-想搞设计PPT(倒卖必究)-108"/>
          <p:cNvSpPr/>
          <p:nvPr/>
        </p:nvSpPr>
        <p:spPr>
          <a:xfrm>
            <a:off x="5734050" y="3138520"/>
            <a:ext cx="911156" cy="577144"/>
          </a:xfrm>
          <a:prstGeom prst="roundRect">
            <a:avLst>
              <a:gd name="adj" fmla="val 50000"/>
            </a:avLst>
          </a:prstGeom>
          <a:solidFill>
            <a:srgbClr val="095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cs typeface="+mn-ea"/>
                <a:sym typeface="+mn-lt"/>
              </a:rPr>
              <a:t>03</a:t>
            </a:r>
            <a:endParaRPr lang="zh-CN" altLang="en-US" sz="2000" b="1" dirty="0">
              <a:solidFill>
                <a:schemeClr val="bg1"/>
              </a:solidFill>
              <a:cs typeface="+mn-ea"/>
              <a:sym typeface="+mn-lt"/>
            </a:endParaRPr>
          </a:p>
        </p:txBody>
      </p:sp>
      <p:sp>
        <p:nvSpPr>
          <p:cNvPr id="109" name="淘宝-想搞设计PPT(倒卖必究)-109"/>
          <p:cNvSpPr/>
          <p:nvPr/>
        </p:nvSpPr>
        <p:spPr>
          <a:xfrm>
            <a:off x="6838950" y="3138520"/>
            <a:ext cx="3476556" cy="577144"/>
          </a:xfrm>
          <a:prstGeom prst="roundRect">
            <a:avLst>
              <a:gd name="adj" fmla="val 50000"/>
            </a:avLst>
          </a:prstGeom>
          <a:solidFill>
            <a:srgbClr val="095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实训方案与复现</a:t>
            </a:r>
            <a:endParaRPr lang="zh-CN" altLang="en-US" sz="2400" b="1" spc="100" dirty="0">
              <a:solidFill>
                <a:schemeClr val="bg1"/>
              </a:solidFill>
              <a:cs typeface="+mn-ea"/>
              <a:sym typeface="+mn-lt"/>
            </a:endParaRPr>
          </a:p>
        </p:txBody>
      </p:sp>
      <p:sp>
        <p:nvSpPr>
          <p:cNvPr id="111" name="淘宝-想搞设计PPT(倒卖必究)-111"/>
          <p:cNvSpPr/>
          <p:nvPr/>
        </p:nvSpPr>
        <p:spPr>
          <a:xfrm>
            <a:off x="5734050" y="4128004"/>
            <a:ext cx="911156" cy="577144"/>
          </a:xfrm>
          <a:prstGeom prst="roundRect">
            <a:avLst>
              <a:gd name="adj" fmla="val 50000"/>
            </a:avLst>
          </a:prstGeom>
          <a:solidFill>
            <a:srgbClr val="095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cs typeface="+mn-ea"/>
                <a:sym typeface="+mn-lt"/>
              </a:rPr>
              <a:t>04</a:t>
            </a:r>
            <a:endParaRPr lang="zh-CN" altLang="en-US" sz="2000" b="1" dirty="0">
              <a:solidFill>
                <a:schemeClr val="bg1"/>
              </a:solidFill>
              <a:cs typeface="+mn-ea"/>
              <a:sym typeface="+mn-lt"/>
            </a:endParaRPr>
          </a:p>
        </p:txBody>
      </p:sp>
      <p:sp>
        <p:nvSpPr>
          <p:cNvPr id="112" name="淘宝-想搞设计PPT(倒卖必究)-112"/>
          <p:cNvSpPr/>
          <p:nvPr/>
        </p:nvSpPr>
        <p:spPr>
          <a:xfrm>
            <a:off x="6838950" y="4128004"/>
            <a:ext cx="3476556" cy="577144"/>
          </a:xfrm>
          <a:prstGeom prst="roundRect">
            <a:avLst>
              <a:gd name="adj" fmla="val 50000"/>
            </a:avLst>
          </a:prstGeom>
          <a:solidFill>
            <a:srgbClr val="095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结果验证与瓶颈分析</a:t>
            </a:r>
            <a:endParaRPr lang="zh-CN" altLang="en-US" sz="2400" b="1" spc="100" dirty="0">
              <a:solidFill>
                <a:schemeClr val="bg1"/>
              </a:solidFill>
              <a:cs typeface="+mn-ea"/>
              <a:sym typeface="+mn-lt"/>
            </a:endParaRPr>
          </a:p>
        </p:txBody>
      </p:sp>
      <p:sp>
        <p:nvSpPr>
          <p:cNvPr id="117" name="淘宝-想搞设计PPT(倒卖必究)-117"/>
          <p:cNvSpPr/>
          <p:nvPr/>
        </p:nvSpPr>
        <p:spPr>
          <a:xfrm>
            <a:off x="5745625" y="5117489"/>
            <a:ext cx="911156" cy="577144"/>
          </a:xfrm>
          <a:prstGeom prst="roundRect">
            <a:avLst>
              <a:gd name="adj" fmla="val 50000"/>
            </a:avLst>
          </a:prstGeom>
          <a:solidFill>
            <a:srgbClr val="095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cs typeface="+mn-ea"/>
                <a:sym typeface="+mn-lt"/>
              </a:rPr>
              <a:t>05</a:t>
            </a:r>
            <a:endParaRPr lang="zh-CN" altLang="en-US" sz="2000" b="1" dirty="0">
              <a:solidFill>
                <a:schemeClr val="bg1"/>
              </a:solidFill>
              <a:cs typeface="+mn-ea"/>
              <a:sym typeface="+mn-lt"/>
            </a:endParaRPr>
          </a:p>
        </p:txBody>
      </p:sp>
      <p:sp>
        <p:nvSpPr>
          <p:cNvPr id="118" name="淘宝-想搞设计PPT(倒卖必究)-118"/>
          <p:cNvSpPr/>
          <p:nvPr/>
        </p:nvSpPr>
        <p:spPr>
          <a:xfrm>
            <a:off x="6850525" y="5117489"/>
            <a:ext cx="3476556" cy="577144"/>
          </a:xfrm>
          <a:prstGeom prst="roundRect">
            <a:avLst>
              <a:gd name="adj" fmla="val 50000"/>
            </a:avLst>
          </a:prstGeom>
          <a:solidFill>
            <a:srgbClr val="095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100" dirty="0">
                <a:solidFill>
                  <a:schemeClr val="bg1"/>
                </a:solidFill>
                <a:cs typeface="+mn-ea"/>
                <a:sym typeface="+mn-lt"/>
              </a:rPr>
              <a:t>实训总结</a:t>
            </a:r>
          </a:p>
        </p:txBody>
      </p:sp>
      <p:pic>
        <p:nvPicPr>
          <p:cNvPr id="119" name="Picture 118" descr="同济大学.png"/>
          <p:cNvPicPr>
            <a:picLocks noChangeAspect="1"/>
          </p:cNvPicPr>
          <p:nvPr/>
        </p:nvPicPr>
        <p:blipFill>
          <a:blip r:embed="rId3"/>
          <a:stretch>
            <a:fillRect/>
          </a:stretch>
        </p:blipFill>
        <p:spPr>
          <a:xfrm>
            <a:off x="1618235" y="1448123"/>
            <a:ext cx="1776962" cy="1784453"/>
          </a:xfrm>
          <a:prstGeom prst="rect">
            <a:avLst/>
          </a:prstGeom>
        </p:spPr>
      </p:pic>
      <p:sp>
        <p:nvSpPr>
          <p:cNvPr id="2" name="淘宝-想搞设计PPT(倒卖必究)-2"/>
          <p:cNvSpPr/>
          <p:nvPr/>
        </p:nvSpPr>
        <p:spPr>
          <a:xfrm>
            <a:off x="5734050" y="1159551"/>
            <a:ext cx="911156" cy="577144"/>
          </a:xfrm>
          <a:prstGeom prst="roundRect">
            <a:avLst>
              <a:gd name="adj" fmla="val 50000"/>
            </a:avLst>
          </a:prstGeom>
          <a:noFill/>
          <a:ln>
            <a:noFill/>
          </a:ln>
          <a:extLst>
            <a:ext uri="{909E8E84-426E-40DD-AFC4-6F175D3DCCD1}">
              <a14:hiddenFill xmlns:a14="http://schemas.microsoft.com/office/drawing/2010/main">
                <a:solidFill>
                  <a:srgbClr val="27624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cs typeface="+mn-ea"/>
                <a:sym typeface="+mn-lt"/>
              </a:rPr>
              <a:t>01</a:t>
            </a:r>
            <a:endParaRPr lang="zh-CN" altLang="en-US" sz="2000" b="1" dirty="0">
              <a:solidFill>
                <a:schemeClr val="bg1"/>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B2B18-F9DC-069C-B749-252B12FE9CC4}"/>
            </a:ext>
          </a:extLst>
        </p:cNvPr>
        <p:cNvGrpSpPr/>
        <p:nvPr/>
      </p:nvGrpSpPr>
      <p:grpSpPr>
        <a:xfrm>
          <a:off x="0" y="0"/>
          <a:ext cx="0" cy="0"/>
          <a:chOff x="0" y="0"/>
          <a:chExt cx="0" cy="0"/>
        </a:xfrm>
      </p:grpSpPr>
      <p:sp>
        <p:nvSpPr>
          <p:cNvPr id="36" name="淘宝-想搞设计PPT(倒卖必究)-36">
            <a:extLst>
              <a:ext uri="{FF2B5EF4-FFF2-40B4-BE49-F238E27FC236}">
                <a16:creationId xmlns:a16="http://schemas.microsoft.com/office/drawing/2014/main" id="{F12DD89D-E873-ACA3-DB4B-0F6A9F82EDCB}"/>
              </a:ext>
            </a:extLst>
          </p:cNvPr>
          <p:cNvSpPr/>
          <p:nvPr/>
        </p:nvSpPr>
        <p:spPr>
          <a:xfrm flipH="1">
            <a:off x="442589" y="1470990"/>
            <a:ext cx="11306175" cy="4993309"/>
          </a:xfrm>
          <a:prstGeom prst="roundRect">
            <a:avLst>
              <a:gd name="adj" fmla="val 2368"/>
            </a:avLst>
          </a:prstGeom>
          <a:solidFill>
            <a:srgbClr val="FFFFFF"/>
          </a:solidFill>
          <a:ln w="25400" cap="flat" cmpd="sng" algn="ctr">
            <a:noFill/>
            <a:prstDash val="solid"/>
          </a:ln>
          <a:effectLst>
            <a:outerShdw blurRad="381000" dist="127000" dir="4800000" algn="t" rotWithShape="0">
              <a:prstClr val="black">
                <a:alpha val="11000"/>
              </a:prstClr>
            </a:outerShdw>
          </a:effectLst>
        </p:spPr>
        <p:txBody>
          <a:bodyPr rtlCol="0" anchor="ctr"/>
          <a:lstStyle/>
          <a:p>
            <a:pPr algn="ctr"/>
            <a:endParaRPr lang="en-US" kern="0" dirty="0">
              <a:solidFill>
                <a:srgbClr val="FFFFFF"/>
              </a:solidFill>
              <a:latin typeface="Calibri" panose="020F0502020204030204"/>
            </a:endParaRPr>
          </a:p>
        </p:txBody>
      </p:sp>
      <p:sp>
        <p:nvSpPr>
          <p:cNvPr id="15" name="淘宝-想搞设计PPT(倒卖必究)-15">
            <a:extLst>
              <a:ext uri="{FF2B5EF4-FFF2-40B4-BE49-F238E27FC236}">
                <a16:creationId xmlns:a16="http://schemas.microsoft.com/office/drawing/2014/main" id="{C80A5876-1328-9F51-E3BF-4D03CDD35055}"/>
              </a:ext>
            </a:extLst>
          </p:cNvPr>
          <p:cNvSpPr>
            <a:spLocks noGrp="1"/>
          </p:cNvSpPr>
          <p:nvPr>
            <p:ph type="sldNum" sz="quarter" idx="4"/>
          </p:nvPr>
        </p:nvSpPr>
        <p:spPr>
          <a:xfrm>
            <a:off x="9366250" y="6464300"/>
            <a:ext cx="2743200" cy="365125"/>
          </a:xfrm>
        </p:spPr>
        <p:txBody>
          <a:bodyPr/>
          <a:lstStyle>
            <a:lvl1pPr>
              <a:defRPr sz="1000">
                <a:latin typeface="Arial" panose="020B0604020202020204" pitchFamily="34" charset="0"/>
                <a:cs typeface="Arial" panose="020B0604020202020204" pitchFamily="34" charset="0"/>
              </a:defRPr>
            </a:lvl1pPr>
          </a:lstStyle>
          <a:p>
            <a:fld id="{DE889C00-3007-445F-903C-C55D6E6A648E}" type="slidenum">
              <a:rPr lang="zh-CN" altLang="en-US" smtClean="0"/>
              <a:t>20</a:t>
            </a:fld>
            <a:endParaRPr lang="zh-CN" altLang="en-US"/>
          </a:p>
        </p:txBody>
      </p:sp>
      <p:cxnSp>
        <p:nvCxnSpPr>
          <p:cNvPr id="12" name="淘宝-想搞设计PPT(倒卖必究)-12">
            <a:extLst>
              <a:ext uri="{FF2B5EF4-FFF2-40B4-BE49-F238E27FC236}">
                <a16:creationId xmlns:a16="http://schemas.microsoft.com/office/drawing/2014/main" id="{0F81427C-7D21-C772-F6CF-7D303AC13A9B}"/>
              </a:ext>
            </a:extLst>
          </p:cNvPr>
          <p:cNvCxnSpPr/>
          <p:nvPr/>
        </p:nvCxnSpPr>
        <p:spPr>
          <a:xfrm>
            <a:off x="425752" y="1508520"/>
            <a:ext cx="1836000"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21" name="淘宝-想搞设计PPT(倒卖必究)-21">
            <a:extLst>
              <a:ext uri="{FF2B5EF4-FFF2-40B4-BE49-F238E27FC236}">
                <a16:creationId xmlns:a16="http://schemas.microsoft.com/office/drawing/2014/main" id="{2A89629D-0BB9-3DCD-B68D-F9291A97EC32}"/>
              </a:ext>
            </a:extLst>
          </p:cNvPr>
          <p:cNvSpPr/>
          <p:nvPr/>
        </p:nvSpPr>
        <p:spPr>
          <a:xfrm flipH="1">
            <a:off x="515999" y="1803322"/>
            <a:ext cx="11233085" cy="4505403"/>
          </a:xfrm>
          <a:prstGeom prst="roundRect">
            <a:avLst>
              <a:gd name="adj" fmla="val 3552"/>
            </a:avLst>
          </a:prstGeom>
          <a:no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en-US" kern="0" dirty="0">
              <a:solidFill>
                <a:srgbClr val="FFFFFF"/>
              </a:solidFill>
              <a:latin typeface="Calibri" panose="020F0502020204030204"/>
            </a:endParaRPr>
          </a:p>
        </p:txBody>
      </p:sp>
      <p:cxnSp>
        <p:nvCxnSpPr>
          <p:cNvPr id="28" name="直接连接符 27">
            <a:extLst>
              <a:ext uri="{FF2B5EF4-FFF2-40B4-BE49-F238E27FC236}">
                <a16:creationId xmlns:a16="http://schemas.microsoft.com/office/drawing/2014/main" id="{CF9615F8-81E0-2B3E-C433-55E9B2FDB0CF}"/>
              </a:ext>
            </a:extLst>
          </p:cNvPr>
          <p:cNvCxnSpPr>
            <a:cxnSpLocks/>
          </p:cNvCxnSpPr>
          <p:nvPr>
            <p:custDataLst>
              <p:tags r:id="rId1"/>
            </p:custDataLst>
          </p:nvPr>
        </p:nvCxnSpPr>
        <p:spPr>
          <a:xfrm flipH="1">
            <a:off x="6209318" y="1508518"/>
            <a:ext cx="16838" cy="4905116"/>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14" name="文本框 13">
            <a:extLst>
              <a:ext uri="{FF2B5EF4-FFF2-40B4-BE49-F238E27FC236}">
                <a16:creationId xmlns:a16="http://schemas.microsoft.com/office/drawing/2014/main" id="{F32B6372-DA6D-8232-69C3-450375FA514F}"/>
              </a:ext>
            </a:extLst>
          </p:cNvPr>
          <p:cNvSpPr txBox="1"/>
          <p:nvPr/>
        </p:nvSpPr>
        <p:spPr>
          <a:xfrm>
            <a:off x="548525" y="1870408"/>
            <a:ext cx="5476861" cy="3786165"/>
          </a:xfrm>
          <a:prstGeom prst="rect">
            <a:avLst/>
          </a:prstGeom>
          <a:noFill/>
        </p:spPr>
        <p:txBody>
          <a:bodyPr wrap="square" rtlCol="0" anchor="t">
            <a:spAutoFit/>
          </a:bodyPr>
          <a:lstStyle/>
          <a:p>
            <a:pPr marL="285750" indent="-285750">
              <a:lnSpc>
                <a:spcPct val="150000"/>
              </a:lnSpc>
              <a:buFont typeface="Wingdings" panose="05000000000000000000" pitchFamily="2" charset="2"/>
              <a:buChar char="Ø"/>
            </a:pPr>
            <a:r>
              <a:rPr lang="zh-CN" altLang="en-US" sz="2000" b="1" dirty="0">
                <a:solidFill>
                  <a:schemeClr val="accent1"/>
                </a:solidFill>
              </a:rPr>
              <a:t>显存溢出问题的排查与优化</a:t>
            </a:r>
          </a:p>
          <a:p>
            <a:pPr>
              <a:lnSpc>
                <a:spcPct val="150000"/>
              </a:lnSpc>
            </a:pPr>
            <a:r>
              <a:rPr lang="zh-CN" altLang="en-US" sz="1600" b="1" dirty="0"/>
              <a:t>问题现象： </a:t>
            </a:r>
            <a:r>
              <a:rPr lang="zh-CN" altLang="en-US" sz="1600" dirty="0"/>
              <a:t>按照原论文设置 </a:t>
            </a:r>
            <a:r>
              <a:rPr lang="en-US" altLang="zh-CN" sz="1600" dirty="0"/>
              <a:t>Batch Size = 128 </a:t>
            </a:r>
            <a:r>
              <a:rPr lang="zh-CN" altLang="en-US" sz="1600" dirty="0"/>
              <a:t>时，程序启动即崩溃。</a:t>
            </a:r>
          </a:p>
          <a:p>
            <a:pPr>
              <a:lnSpc>
                <a:spcPct val="150000"/>
              </a:lnSpc>
            </a:pPr>
            <a:r>
              <a:rPr lang="zh-CN" altLang="en-US" sz="1600" b="1" dirty="0"/>
              <a:t>原因分析： </a:t>
            </a:r>
            <a:r>
              <a:rPr lang="zh-CN" altLang="en-US" sz="1600" dirty="0"/>
              <a:t>并非模型参数过大，而是 </a:t>
            </a:r>
            <a:r>
              <a:rPr lang="en-US" altLang="zh-CN" sz="1600" dirty="0"/>
              <a:t>U-Net </a:t>
            </a:r>
            <a:r>
              <a:rPr lang="zh-CN" altLang="en-US" sz="1600" dirty="0"/>
              <a:t>中 </a:t>
            </a:r>
            <a:r>
              <a:rPr lang="en-US" altLang="zh-CN" sz="1600" dirty="0"/>
              <a:t>Self-Attention </a:t>
            </a:r>
            <a:r>
              <a:rPr lang="zh-CN" altLang="en-US" sz="1600" dirty="0"/>
              <a:t>机制产生了巨大的中间层激活值 </a:t>
            </a:r>
            <a:r>
              <a:rPr lang="en-US" altLang="zh-CN" sz="1600" dirty="0"/>
              <a:t>(Activations)</a:t>
            </a:r>
            <a:r>
              <a:rPr lang="zh-CN" altLang="en-US" sz="1600" dirty="0"/>
              <a:t>，加之自动求导需保存计算图，导致显存瞬间耗尽。</a:t>
            </a:r>
          </a:p>
          <a:p>
            <a:pPr>
              <a:lnSpc>
                <a:spcPct val="150000"/>
              </a:lnSpc>
            </a:pPr>
            <a:r>
              <a:rPr lang="zh-CN" altLang="en-US" sz="1600" b="1" dirty="0"/>
              <a:t>解决方案： </a:t>
            </a:r>
            <a:r>
              <a:rPr lang="zh-CN" altLang="en-US" sz="1600" dirty="0"/>
              <a:t>采取“时间换空间”策略，将 </a:t>
            </a:r>
            <a:r>
              <a:rPr lang="en-US" altLang="zh-CN" sz="1600" dirty="0"/>
              <a:t>Batch Size </a:t>
            </a:r>
            <a:r>
              <a:rPr lang="zh-CN" altLang="en-US" sz="1600" dirty="0"/>
              <a:t>降至 </a:t>
            </a:r>
            <a:r>
              <a:rPr lang="en-US" altLang="zh-CN" sz="1600" dirty="0"/>
              <a:t>32</a:t>
            </a:r>
            <a:r>
              <a:rPr lang="zh-CN" altLang="en-US" sz="1600" dirty="0"/>
              <a:t>。利用 </a:t>
            </a:r>
            <a:r>
              <a:rPr lang="en-US" altLang="zh-CN" sz="1600" dirty="0"/>
              <a:t>Adam </a:t>
            </a:r>
            <a:r>
              <a:rPr lang="zh-CN" altLang="en-US" sz="1600" dirty="0"/>
              <a:t>优化器的动量机制平滑梯度，在不调整学习率的情况下实现了稳定收敛。</a:t>
            </a:r>
          </a:p>
          <a:p>
            <a:pPr>
              <a:lnSpc>
                <a:spcPct val="125000"/>
              </a:lnSpc>
            </a:pPr>
            <a:endParaRPr lang="zh-CN" altLang="en-US" sz="1600" dirty="0"/>
          </a:p>
        </p:txBody>
      </p:sp>
      <p:sp>
        <p:nvSpPr>
          <p:cNvPr id="2" name="淘宝-想搞设计PPT(倒卖必究)-13">
            <a:extLst>
              <a:ext uri="{FF2B5EF4-FFF2-40B4-BE49-F238E27FC236}">
                <a16:creationId xmlns:a16="http://schemas.microsoft.com/office/drawing/2014/main" id="{55BFF92E-5866-0357-394E-9BBD6BE6AD89}"/>
              </a:ext>
            </a:extLst>
          </p:cNvPr>
          <p:cNvSpPr txBox="1"/>
          <p:nvPr/>
        </p:nvSpPr>
        <p:spPr>
          <a:xfrm>
            <a:off x="344472" y="1046852"/>
            <a:ext cx="3281668" cy="424732"/>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2400" b="1" kern="1200" spc="5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stStyle>
          <a:p>
            <a:r>
              <a:rPr lang="en-US" altLang="zh-CN" dirty="0">
                <a:solidFill/>
              </a:rPr>
              <a:t>5.1 </a:t>
            </a:r>
            <a:r>
              <a:rPr lang="zh-CN" altLang="en-US" dirty="0">
                <a:solidFill>
                  <a:schemeClr val="tx1"/>
                </a:solidFill>
              </a:rPr>
              <a:t>推理效率量化测试</a:t>
            </a:r>
          </a:p>
        </p:txBody>
      </p:sp>
      <p:sp>
        <p:nvSpPr>
          <p:cNvPr id="27" name="文本框 26">
            <a:extLst>
              <a:ext uri="{FF2B5EF4-FFF2-40B4-BE49-F238E27FC236}">
                <a16:creationId xmlns:a16="http://schemas.microsoft.com/office/drawing/2014/main" id="{91542727-F774-1F26-16B2-51A90F2AE62F}"/>
              </a:ext>
            </a:extLst>
          </p:cNvPr>
          <p:cNvSpPr txBox="1"/>
          <p:nvPr/>
        </p:nvSpPr>
        <p:spPr>
          <a:xfrm>
            <a:off x="6410088" y="1870408"/>
            <a:ext cx="4881383" cy="4155497"/>
          </a:xfrm>
          <a:prstGeom prst="rect">
            <a:avLst/>
          </a:prstGeom>
          <a:noFill/>
        </p:spPr>
        <p:txBody>
          <a:bodyPr wrap="square" rtlCol="0" anchor="t">
            <a:spAutoFit/>
          </a:bodyPr>
          <a:lstStyle/>
          <a:p>
            <a:pPr marL="285750" indent="-285750">
              <a:lnSpc>
                <a:spcPct val="150000"/>
              </a:lnSpc>
              <a:buFont typeface="Wingdings" panose="05000000000000000000" pitchFamily="2" charset="2"/>
              <a:buChar char="Ø"/>
            </a:pPr>
            <a:r>
              <a:rPr lang="zh-CN" altLang="en-US" sz="2000" b="1" dirty="0">
                <a:solidFill>
                  <a:schemeClr val="accent1"/>
                </a:solidFill>
              </a:rPr>
              <a:t>评估指标依赖缺失的处理</a:t>
            </a:r>
          </a:p>
          <a:p>
            <a:pPr>
              <a:lnSpc>
                <a:spcPct val="150000"/>
              </a:lnSpc>
            </a:pPr>
            <a:r>
              <a:rPr lang="zh-CN" altLang="en-US" sz="1600" b="1" dirty="0"/>
              <a:t>问题现象： </a:t>
            </a:r>
            <a:r>
              <a:rPr lang="zh-CN" altLang="en-US" sz="1600" dirty="0"/>
              <a:t>程序因缺失 </a:t>
            </a:r>
            <a:r>
              <a:rPr lang="en-US" altLang="zh-CN" sz="1600" dirty="0"/>
              <a:t>cifar10.train.npz </a:t>
            </a:r>
            <a:r>
              <a:rPr lang="zh-CN" altLang="en-US" sz="1600" dirty="0"/>
              <a:t>文件（用于计算 </a:t>
            </a:r>
            <a:r>
              <a:rPr lang="en-US" altLang="zh-CN" sz="1600" dirty="0"/>
              <a:t>FID </a:t>
            </a:r>
            <a:r>
              <a:rPr lang="zh-CN" altLang="en-US" sz="1600" dirty="0"/>
              <a:t>分数）而抛出异常。</a:t>
            </a:r>
          </a:p>
          <a:p>
            <a:pPr>
              <a:lnSpc>
                <a:spcPct val="150000"/>
              </a:lnSpc>
            </a:pPr>
            <a:r>
              <a:rPr lang="zh-CN" altLang="en-US" sz="1600" b="1" dirty="0"/>
              <a:t>原因分析： </a:t>
            </a:r>
            <a:r>
              <a:rPr lang="zh-CN" altLang="en-US" sz="1600" dirty="0"/>
              <a:t>服务器网络受限无法自动下载该统计文件，且实训核心目标为算法复现与定性观察，非刷榜 </a:t>
            </a:r>
            <a:r>
              <a:rPr lang="en-US" altLang="zh-CN" sz="1600" dirty="0"/>
              <a:t>SOTA</a:t>
            </a:r>
            <a:r>
              <a:rPr lang="zh-CN" altLang="en-US" sz="1600" dirty="0"/>
              <a:t>。</a:t>
            </a:r>
          </a:p>
          <a:p>
            <a:pPr>
              <a:lnSpc>
                <a:spcPct val="150000"/>
              </a:lnSpc>
            </a:pPr>
            <a:r>
              <a:rPr lang="zh-CN" altLang="en-US" sz="1600" b="1" dirty="0"/>
              <a:t>解决方案： </a:t>
            </a:r>
            <a:r>
              <a:rPr lang="zh-CN" altLang="en-US" sz="1600" dirty="0"/>
              <a:t>修改源码逻辑，关闭在线 </a:t>
            </a:r>
            <a:r>
              <a:rPr lang="en-US" altLang="zh-CN" sz="1600" dirty="0"/>
              <a:t>FID </a:t>
            </a:r>
            <a:r>
              <a:rPr lang="zh-CN" altLang="en-US" sz="1600" dirty="0"/>
              <a:t>计算 </a:t>
            </a:r>
            <a:r>
              <a:rPr lang="en-US" altLang="zh-CN" sz="1600" dirty="0"/>
              <a:t>(</a:t>
            </a:r>
            <a:r>
              <a:rPr lang="en-US" altLang="zh-CN" sz="1600" dirty="0" err="1"/>
              <a:t>eval_step</a:t>
            </a:r>
            <a:r>
              <a:rPr lang="en-US" altLang="zh-CN" sz="1600" dirty="0"/>
              <a:t>=0)</a:t>
            </a:r>
            <a:r>
              <a:rPr lang="zh-CN" altLang="en-US" sz="1600" dirty="0"/>
              <a:t>。这一调整不仅解决了报错，还节省了每个 </a:t>
            </a:r>
            <a:r>
              <a:rPr lang="en-US" altLang="zh-CN" sz="1600" dirty="0"/>
              <a:t>Epoch </a:t>
            </a:r>
            <a:r>
              <a:rPr lang="zh-CN" altLang="en-US" sz="1600" dirty="0"/>
              <a:t>约 </a:t>
            </a:r>
            <a:r>
              <a:rPr lang="en-US" altLang="zh-CN" sz="1600" dirty="0"/>
              <a:t>2 </a:t>
            </a:r>
            <a:r>
              <a:rPr lang="zh-CN" altLang="en-US" sz="1600" dirty="0"/>
              <a:t>分钟的评估时间，显著提升了训练效率。</a:t>
            </a:r>
          </a:p>
          <a:p>
            <a:pPr>
              <a:lnSpc>
                <a:spcPct val="125000"/>
              </a:lnSpc>
            </a:pPr>
            <a:r>
              <a:rPr lang="zh-CN" altLang="en-US" sz="1600" b="1" dirty="0"/>
              <a:t>   </a:t>
            </a:r>
            <a:r>
              <a:rPr lang="zh-CN" altLang="en-US" sz="1600" dirty="0"/>
              <a:t> </a:t>
            </a:r>
          </a:p>
        </p:txBody>
      </p:sp>
      <p:sp>
        <p:nvSpPr>
          <p:cNvPr id="18" name="淘宝-想搞设计PPT(倒卖必究)-23">
            <a:extLst>
              <a:ext uri="{FF2B5EF4-FFF2-40B4-BE49-F238E27FC236}">
                <a16:creationId xmlns:a16="http://schemas.microsoft.com/office/drawing/2014/main" id="{3F851F5C-4774-A3D0-0F39-D7C264FA813E}"/>
              </a:ext>
            </a:extLst>
          </p:cNvPr>
          <p:cNvSpPr/>
          <p:nvPr/>
        </p:nvSpPr>
        <p:spPr>
          <a:xfrm>
            <a:off x="0" y="0"/>
            <a:ext cx="12192000" cy="792000"/>
          </a:xfrm>
          <a:prstGeom prst="rect">
            <a:avLst/>
          </a:prstGeom>
          <a:solidFill>
            <a:srgbClr val="FFFFFF"/>
          </a:solid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zh-CN" altLang="en-US" kern="0" dirty="0">
              <a:solidFill>
                <a:srgbClr val="FFFFFF"/>
              </a:solidFill>
              <a:latin typeface="Calibri" panose="020F0502020204030204"/>
            </a:endParaRPr>
          </a:p>
        </p:txBody>
      </p:sp>
      <p:sp>
        <p:nvSpPr>
          <p:cNvPr id="20" name="淘宝-想搞设计PPT(倒卖必究)-3">
            <a:extLst>
              <a:ext uri="{FF2B5EF4-FFF2-40B4-BE49-F238E27FC236}">
                <a16:creationId xmlns:a16="http://schemas.microsoft.com/office/drawing/2014/main" id="{DE3CDC28-0CDC-8BC0-A4EA-617101809B70}"/>
              </a:ext>
            </a:extLst>
          </p:cNvPr>
          <p:cNvSpPr/>
          <p:nvPr/>
        </p:nvSpPr>
        <p:spPr>
          <a:xfrm>
            <a:off x="2898787" y="0"/>
            <a:ext cx="1656000" cy="79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淘宝-想搞设计PPT(倒卖必究)-4">
            <a:extLst>
              <a:ext uri="{FF2B5EF4-FFF2-40B4-BE49-F238E27FC236}">
                <a16:creationId xmlns:a16="http://schemas.microsoft.com/office/drawing/2014/main" id="{640B1CB4-E732-27F1-0704-CBC0A3DC1D15}"/>
              </a:ext>
            </a:extLst>
          </p:cNvPr>
          <p:cNvCxnSpPr/>
          <p:nvPr/>
        </p:nvCxnSpPr>
        <p:spPr>
          <a:xfrm>
            <a:off x="6330474" y="252000"/>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23" name="淘宝-想搞设计PPT(倒卖必究)-5">
            <a:extLst>
              <a:ext uri="{FF2B5EF4-FFF2-40B4-BE49-F238E27FC236}">
                <a16:creationId xmlns:a16="http://schemas.microsoft.com/office/drawing/2014/main" id="{92A01D6A-8A4B-0582-D091-5F13296E41A6}"/>
              </a:ext>
            </a:extLst>
          </p:cNvPr>
          <p:cNvCxnSpPr/>
          <p:nvPr/>
        </p:nvCxnSpPr>
        <p:spPr>
          <a:xfrm>
            <a:off x="8066265" y="252000"/>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25" name="淘宝-想搞设计PPT(倒卖必究)-6">
            <a:extLst>
              <a:ext uri="{FF2B5EF4-FFF2-40B4-BE49-F238E27FC236}">
                <a16:creationId xmlns:a16="http://schemas.microsoft.com/office/drawing/2014/main" id="{E119B8A5-D280-7EB7-6219-FFE1977E18DF}"/>
              </a:ext>
            </a:extLst>
          </p:cNvPr>
          <p:cNvCxnSpPr/>
          <p:nvPr/>
        </p:nvCxnSpPr>
        <p:spPr>
          <a:xfrm>
            <a:off x="9802055" y="252000"/>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26" name="淘宝-想搞设计PPT(倒卖必究)-7">
            <a:extLst>
              <a:ext uri="{FF2B5EF4-FFF2-40B4-BE49-F238E27FC236}">
                <a16:creationId xmlns:a16="http://schemas.microsoft.com/office/drawing/2014/main" id="{AFBE2350-4435-51E6-F278-E0C9393A0F9D}"/>
              </a:ext>
            </a:extLst>
          </p:cNvPr>
          <p:cNvSpPr txBox="1"/>
          <p:nvPr/>
        </p:nvSpPr>
        <p:spPr>
          <a:xfrm>
            <a:off x="3032097" y="211334"/>
            <a:ext cx="1389380" cy="368300"/>
          </a:xfrm>
          <a:prstGeom prst="rect">
            <a:avLst/>
          </a:prstGeom>
          <a:noFill/>
        </p:spPr>
        <p:txBody>
          <a:bodyPr wrap="none" rtlCol="0">
            <a:spAutoFit/>
          </a:bodyPr>
          <a:lstStyle/>
          <a:p>
            <a:pPr algn="ctr"/>
            <a:r>
              <a:rPr lang="zh-CN" altLang="en-US" b="1" spc="100" dirty="0">
                <a:solidFill>
                  <a:schemeClr val="bg1">
                    <a:lumMod val="50000"/>
                  </a:schemeClr>
                </a:solidFill>
              </a:rPr>
              <a:t>背景与现状</a:t>
            </a:r>
          </a:p>
        </p:txBody>
      </p:sp>
      <p:sp>
        <p:nvSpPr>
          <p:cNvPr id="30" name="淘宝-想搞设计PPT(倒卖必究)-8">
            <a:extLst>
              <a:ext uri="{FF2B5EF4-FFF2-40B4-BE49-F238E27FC236}">
                <a16:creationId xmlns:a16="http://schemas.microsoft.com/office/drawing/2014/main" id="{0B68928D-4994-90FF-DD82-336B60EE4D24}"/>
              </a:ext>
            </a:extLst>
          </p:cNvPr>
          <p:cNvSpPr txBox="1"/>
          <p:nvPr/>
        </p:nvSpPr>
        <p:spPr>
          <a:xfrm>
            <a:off x="4639275" y="211334"/>
            <a:ext cx="1646605" cy="369332"/>
          </a:xfrm>
          <a:prstGeom prst="rect">
            <a:avLst/>
          </a:prstGeom>
          <a:noFill/>
        </p:spPr>
        <p:txBody>
          <a:bodyPr wrap="none" rtlCol="0">
            <a:spAutoFit/>
          </a:bodyPr>
          <a:lstStyle/>
          <a:p>
            <a:pPr algn="ctr"/>
            <a:r>
              <a:rPr lang="zh-CN" altLang="en-US" b="1" spc="100" dirty="0">
                <a:solidFill>
                  <a:schemeClr val="bg1">
                    <a:lumMod val="50000"/>
                  </a:schemeClr>
                </a:solidFill>
                <a:sym typeface="+mn-lt"/>
              </a:rPr>
              <a:t>核心技术原理</a:t>
            </a:r>
          </a:p>
        </p:txBody>
      </p:sp>
      <p:sp>
        <p:nvSpPr>
          <p:cNvPr id="31" name="淘宝-想搞设计PPT(倒卖必究)-9">
            <a:extLst>
              <a:ext uri="{FF2B5EF4-FFF2-40B4-BE49-F238E27FC236}">
                <a16:creationId xmlns:a16="http://schemas.microsoft.com/office/drawing/2014/main" id="{8BEA82BA-A98E-0DC2-B6F5-8788F34B6CCC}"/>
              </a:ext>
            </a:extLst>
          </p:cNvPr>
          <p:cNvSpPr txBox="1"/>
          <p:nvPr/>
        </p:nvSpPr>
        <p:spPr>
          <a:xfrm>
            <a:off x="6253239" y="211334"/>
            <a:ext cx="1890261" cy="369332"/>
          </a:xfrm>
          <a:prstGeom prst="rect">
            <a:avLst/>
          </a:prstGeom>
          <a:noFill/>
        </p:spPr>
        <p:txBody>
          <a:bodyPr wrap="none" rtlCol="0">
            <a:spAutoFit/>
          </a:bodyPr>
          <a:lstStyle/>
          <a:p>
            <a:pPr algn="ctr"/>
            <a:r>
              <a:rPr lang="zh-CN" altLang="en-US" b="1" spc="100" dirty="0">
                <a:solidFill>
                  <a:schemeClr val="bg1">
                    <a:lumMod val="50000"/>
                  </a:schemeClr>
                </a:solidFill>
              </a:rPr>
              <a:t>实训方案与复现</a:t>
            </a:r>
            <a:endParaRPr lang="zh-CN" altLang="en-US" b="1" spc="100" dirty="0">
              <a:solidFill>
                <a:schemeClr val="bg1">
                  <a:lumMod val="50000"/>
                </a:schemeClr>
              </a:solidFill>
              <a:sym typeface="+mn-lt"/>
            </a:endParaRPr>
          </a:p>
        </p:txBody>
      </p:sp>
      <p:sp>
        <p:nvSpPr>
          <p:cNvPr id="32" name="淘宝-想搞设计PPT(倒卖必究)-10">
            <a:extLst>
              <a:ext uri="{FF2B5EF4-FFF2-40B4-BE49-F238E27FC236}">
                <a16:creationId xmlns:a16="http://schemas.microsoft.com/office/drawing/2014/main" id="{97089C2D-390A-430C-1F8E-96D9FE540AEF}"/>
              </a:ext>
            </a:extLst>
          </p:cNvPr>
          <p:cNvSpPr txBox="1"/>
          <p:nvPr/>
        </p:nvSpPr>
        <p:spPr>
          <a:xfrm>
            <a:off x="8354513" y="211334"/>
            <a:ext cx="1159292" cy="369332"/>
          </a:xfrm>
          <a:prstGeom prst="rect">
            <a:avLst/>
          </a:prstGeom>
          <a:noFill/>
        </p:spPr>
        <p:txBody>
          <a:bodyPr wrap="none" rtlCol="0">
            <a:spAutoFit/>
          </a:bodyPr>
          <a:lstStyle/>
          <a:p>
            <a:pPr algn="ctr"/>
            <a:r>
              <a:rPr lang="zh-CN" altLang="en-US" b="1" spc="100" dirty="0">
                <a:solidFill>
                  <a:schemeClr val="bg1">
                    <a:lumMod val="50000"/>
                  </a:schemeClr>
                </a:solidFill>
              </a:rPr>
              <a:t>结果验证</a:t>
            </a:r>
          </a:p>
        </p:txBody>
      </p:sp>
      <p:sp>
        <p:nvSpPr>
          <p:cNvPr id="33" name="淘宝-想搞设计PPT(倒卖必究)-11">
            <a:extLst>
              <a:ext uri="{FF2B5EF4-FFF2-40B4-BE49-F238E27FC236}">
                <a16:creationId xmlns:a16="http://schemas.microsoft.com/office/drawing/2014/main" id="{028DFAC1-E8A9-3700-E8D6-BFE8A0F18B53}"/>
              </a:ext>
            </a:extLst>
          </p:cNvPr>
          <p:cNvSpPr txBox="1"/>
          <p:nvPr/>
        </p:nvSpPr>
        <p:spPr>
          <a:xfrm>
            <a:off x="10090305" y="211334"/>
            <a:ext cx="1159292" cy="369332"/>
          </a:xfrm>
          <a:prstGeom prst="rect">
            <a:avLst/>
          </a:prstGeom>
          <a:noFill/>
        </p:spPr>
        <p:txBody>
          <a:bodyPr wrap="none" rtlCol="0">
            <a:spAutoFit/>
          </a:bodyPr>
          <a:lstStyle/>
          <a:p>
            <a:pPr algn="ctr"/>
            <a:r>
              <a:rPr lang="zh-CN" altLang="en-US" b="1" spc="100" dirty="0">
                <a:solidFill>
                  <a:schemeClr val="bg1">
                    <a:lumMod val="50000"/>
                  </a:schemeClr>
                </a:solidFill>
              </a:rPr>
              <a:t>实训总结</a:t>
            </a:r>
          </a:p>
        </p:txBody>
      </p:sp>
      <p:pic>
        <p:nvPicPr>
          <p:cNvPr id="34" name="Picture 26" descr="同济大学.png">
            <a:extLst>
              <a:ext uri="{FF2B5EF4-FFF2-40B4-BE49-F238E27FC236}">
                <a16:creationId xmlns:a16="http://schemas.microsoft.com/office/drawing/2014/main" id="{505DA900-2417-CBAE-24FC-652BB6E4800B}"/>
              </a:ext>
            </a:extLst>
          </p:cNvPr>
          <p:cNvPicPr>
            <a:picLocks noChangeAspect="1"/>
          </p:cNvPicPr>
          <p:nvPr/>
        </p:nvPicPr>
        <p:blipFill>
          <a:blip r:embed="rId4"/>
          <a:stretch>
            <a:fillRect/>
          </a:stretch>
        </p:blipFill>
        <p:spPr>
          <a:xfrm>
            <a:off x="356020" y="158235"/>
            <a:ext cx="2011854" cy="501415"/>
          </a:xfrm>
          <a:prstGeom prst="rect">
            <a:avLst/>
          </a:prstGeom>
        </p:spPr>
      </p:pic>
      <p:cxnSp>
        <p:nvCxnSpPr>
          <p:cNvPr id="35" name="淘宝-想搞设计PPT(倒卖必究)-6">
            <a:extLst>
              <a:ext uri="{FF2B5EF4-FFF2-40B4-BE49-F238E27FC236}">
                <a16:creationId xmlns:a16="http://schemas.microsoft.com/office/drawing/2014/main" id="{0390F405-8432-81D6-0490-A793F589DD55}"/>
              </a:ext>
            </a:extLst>
          </p:cNvPr>
          <p:cNvCxnSpPr/>
          <p:nvPr/>
        </p:nvCxnSpPr>
        <p:spPr>
          <a:xfrm>
            <a:off x="4554787" y="252000"/>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39" name="淘宝-想搞设计PPT(倒卖必究)-10">
            <a:extLst>
              <a:ext uri="{FF2B5EF4-FFF2-40B4-BE49-F238E27FC236}">
                <a16:creationId xmlns:a16="http://schemas.microsoft.com/office/drawing/2014/main" id="{E1FC0F81-6647-3D2E-9165-65DCB885195C}"/>
              </a:ext>
            </a:extLst>
          </p:cNvPr>
          <p:cNvSpPr/>
          <p:nvPr/>
        </p:nvSpPr>
        <p:spPr>
          <a:xfrm>
            <a:off x="9879290" y="12942"/>
            <a:ext cx="1656000" cy="792000"/>
          </a:xfrm>
          <a:prstGeom prst="rect">
            <a:avLst/>
          </a:prstGeom>
          <a:solidFill>
            <a:srgbClr val="095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b="1" spc="100" dirty="0">
                <a:solidFill>
                  <a:schemeClr val="bg1"/>
                </a:solidFill>
              </a:rPr>
              <a:t>实训总结</a:t>
            </a:r>
          </a:p>
        </p:txBody>
      </p:sp>
    </p:spTree>
    <p:extLst>
      <p:ext uri="{BB962C8B-B14F-4D97-AF65-F5344CB8AC3E}">
        <p14:creationId xmlns:p14="http://schemas.microsoft.com/office/powerpoint/2010/main" val="4090829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BBFE8-0695-73EC-C021-D865450303C9}"/>
            </a:ext>
          </a:extLst>
        </p:cNvPr>
        <p:cNvGrpSpPr/>
        <p:nvPr/>
      </p:nvGrpSpPr>
      <p:grpSpPr>
        <a:xfrm>
          <a:off x="0" y="0"/>
          <a:ext cx="0" cy="0"/>
          <a:chOff x="0" y="0"/>
          <a:chExt cx="0" cy="0"/>
        </a:xfrm>
      </p:grpSpPr>
      <p:sp>
        <p:nvSpPr>
          <p:cNvPr id="36" name="淘宝-想搞设计PPT(倒卖必究)-36">
            <a:extLst>
              <a:ext uri="{FF2B5EF4-FFF2-40B4-BE49-F238E27FC236}">
                <a16:creationId xmlns:a16="http://schemas.microsoft.com/office/drawing/2014/main" id="{BBFEDF5C-E5BC-2D28-3CEE-A58FD757D9B3}"/>
              </a:ext>
            </a:extLst>
          </p:cNvPr>
          <p:cNvSpPr/>
          <p:nvPr/>
        </p:nvSpPr>
        <p:spPr>
          <a:xfrm flipH="1">
            <a:off x="442589" y="1470990"/>
            <a:ext cx="11306175" cy="4993309"/>
          </a:xfrm>
          <a:prstGeom prst="roundRect">
            <a:avLst>
              <a:gd name="adj" fmla="val 2368"/>
            </a:avLst>
          </a:prstGeom>
          <a:solidFill>
            <a:srgbClr val="FFFFFF"/>
          </a:solidFill>
          <a:ln w="25400" cap="flat" cmpd="sng" algn="ctr">
            <a:noFill/>
            <a:prstDash val="solid"/>
          </a:ln>
          <a:effectLst>
            <a:outerShdw blurRad="381000" dist="127000" dir="4800000" algn="t" rotWithShape="0">
              <a:prstClr val="black">
                <a:alpha val="11000"/>
              </a:prstClr>
            </a:outerShdw>
          </a:effectLst>
        </p:spPr>
        <p:txBody>
          <a:bodyPr rtlCol="0" anchor="ctr"/>
          <a:lstStyle/>
          <a:p>
            <a:pPr algn="ctr"/>
            <a:endParaRPr lang="en-US" kern="0" dirty="0">
              <a:solidFill>
                <a:srgbClr val="FFFFFF"/>
              </a:solidFill>
              <a:latin typeface="Calibri" panose="020F0502020204030204"/>
            </a:endParaRPr>
          </a:p>
        </p:txBody>
      </p:sp>
      <p:sp>
        <p:nvSpPr>
          <p:cNvPr id="15" name="淘宝-想搞设计PPT(倒卖必究)-15">
            <a:extLst>
              <a:ext uri="{FF2B5EF4-FFF2-40B4-BE49-F238E27FC236}">
                <a16:creationId xmlns:a16="http://schemas.microsoft.com/office/drawing/2014/main" id="{2C10C3F0-2972-20ED-0F8C-0911E0485779}"/>
              </a:ext>
            </a:extLst>
          </p:cNvPr>
          <p:cNvSpPr>
            <a:spLocks noGrp="1"/>
          </p:cNvSpPr>
          <p:nvPr>
            <p:ph type="sldNum" sz="quarter" idx="4"/>
          </p:nvPr>
        </p:nvSpPr>
        <p:spPr>
          <a:xfrm>
            <a:off x="9366250" y="6464300"/>
            <a:ext cx="2743200" cy="365125"/>
          </a:xfrm>
        </p:spPr>
        <p:txBody>
          <a:bodyPr/>
          <a:lstStyle>
            <a:lvl1pPr>
              <a:defRPr sz="1000">
                <a:latin typeface="Arial" panose="020B0604020202020204" pitchFamily="34" charset="0"/>
                <a:cs typeface="Arial" panose="020B0604020202020204" pitchFamily="34" charset="0"/>
              </a:defRPr>
            </a:lvl1pPr>
          </a:lstStyle>
          <a:p>
            <a:fld id="{DE889C00-3007-445F-903C-C55D6E6A648E}" type="slidenum">
              <a:rPr lang="zh-CN" altLang="en-US" smtClean="0"/>
              <a:t>21</a:t>
            </a:fld>
            <a:endParaRPr lang="zh-CN" altLang="en-US"/>
          </a:p>
        </p:txBody>
      </p:sp>
      <p:cxnSp>
        <p:nvCxnSpPr>
          <p:cNvPr id="12" name="淘宝-想搞设计PPT(倒卖必究)-12">
            <a:extLst>
              <a:ext uri="{FF2B5EF4-FFF2-40B4-BE49-F238E27FC236}">
                <a16:creationId xmlns:a16="http://schemas.microsoft.com/office/drawing/2014/main" id="{E841EBDC-421A-29C5-D2BD-69EF269446BF}"/>
              </a:ext>
            </a:extLst>
          </p:cNvPr>
          <p:cNvCxnSpPr/>
          <p:nvPr/>
        </p:nvCxnSpPr>
        <p:spPr>
          <a:xfrm>
            <a:off x="425752" y="1508520"/>
            <a:ext cx="1836000"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21" name="淘宝-想搞设计PPT(倒卖必究)-21">
            <a:extLst>
              <a:ext uri="{FF2B5EF4-FFF2-40B4-BE49-F238E27FC236}">
                <a16:creationId xmlns:a16="http://schemas.microsoft.com/office/drawing/2014/main" id="{FF4745A7-EB07-9598-A1D6-752D963D2F87}"/>
              </a:ext>
            </a:extLst>
          </p:cNvPr>
          <p:cNvSpPr/>
          <p:nvPr/>
        </p:nvSpPr>
        <p:spPr>
          <a:xfrm flipH="1">
            <a:off x="515999" y="1803322"/>
            <a:ext cx="11233085" cy="4505403"/>
          </a:xfrm>
          <a:prstGeom prst="roundRect">
            <a:avLst>
              <a:gd name="adj" fmla="val 3552"/>
            </a:avLst>
          </a:prstGeom>
          <a:no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en-US" kern="0" dirty="0">
              <a:solidFill>
                <a:srgbClr val="FFFFFF"/>
              </a:solidFill>
              <a:latin typeface="Calibri" panose="020F0502020204030204"/>
            </a:endParaRPr>
          </a:p>
        </p:txBody>
      </p:sp>
      <p:sp>
        <p:nvSpPr>
          <p:cNvPr id="14" name="文本框 13">
            <a:extLst>
              <a:ext uri="{FF2B5EF4-FFF2-40B4-BE49-F238E27FC236}">
                <a16:creationId xmlns:a16="http://schemas.microsoft.com/office/drawing/2014/main" id="{3C19283C-6157-0DCA-614C-6B4D9E956EA5}"/>
              </a:ext>
            </a:extLst>
          </p:cNvPr>
          <p:cNvSpPr txBox="1"/>
          <p:nvPr/>
        </p:nvSpPr>
        <p:spPr>
          <a:xfrm>
            <a:off x="648190" y="1644175"/>
            <a:ext cx="10324610" cy="5217326"/>
          </a:xfrm>
          <a:prstGeom prst="rect">
            <a:avLst/>
          </a:prstGeom>
          <a:noFill/>
        </p:spPr>
        <p:txBody>
          <a:bodyPr wrap="square" rtlCol="0" anchor="t">
            <a:spAutoFit/>
          </a:bodyPr>
          <a:lstStyle/>
          <a:p>
            <a:pPr>
              <a:lnSpc>
                <a:spcPct val="125000"/>
              </a:lnSpc>
            </a:pPr>
            <a:r>
              <a:rPr lang="zh-CN" altLang="en-US" dirty="0"/>
              <a:t>         本次实训的痛点分析直接启发了我对未来研究方向的思考。后续研究将聚焦于打破“高质量”与“低效率”的困局，具体思路如下：</a:t>
            </a:r>
          </a:p>
          <a:p>
            <a:pPr>
              <a:lnSpc>
                <a:spcPct val="125000"/>
              </a:lnSpc>
            </a:pPr>
            <a:r>
              <a:rPr lang="zh-CN" altLang="en-US" b="1" dirty="0">
                <a:solidFill>
                  <a:schemeClr val="tx1">
                    <a:lumMod val="95000"/>
                    <a:lumOff val="5000"/>
                  </a:schemeClr>
                </a:solidFill>
              </a:rPr>
              <a:t>（</a:t>
            </a:r>
            <a:r>
              <a:rPr lang="en-US" altLang="zh-CN" b="1" dirty="0">
                <a:solidFill>
                  <a:schemeClr val="tx1">
                    <a:lumMod val="95000"/>
                    <a:lumOff val="5000"/>
                  </a:schemeClr>
                </a:solidFill>
              </a:rPr>
              <a:t>1</a:t>
            </a:r>
            <a:r>
              <a:rPr lang="zh-CN" altLang="en-US" b="1" dirty="0">
                <a:solidFill>
                  <a:schemeClr val="tx1">
                    <a:lumMod val="95000"/>
                    <a:lumOff val="5000"/>
                  </a:schemeClr>
                </a:solidFill>
              </a:rPr>
              <a:t>）理论层面：</a:t>
            </a:r>
            <a:r>
              <a:rPr lang="zh-CN" altLang="en-US" b="1" dirty="0"/>
              <a:t>引入随机插值 </a:t>
            </a:r>
            <a:r>
              <a:rPr lang="en-US" altLang="zh-CN" b="1" dirty="0"/>
              <a:t>(Stochastic Interpolation)</a:t>
            </a:r>
          </a:p>
          <a:p>
            <a:pPr>
              <a:lnSpc>
                <a:spcPct val="125000"/>
              </a:lnSpc>
            </a:pPr>
            <a:r>
              <a:rPr lang="zh-CN" altLang="en-US" dirty="0"/>
              <a:t>        目前的 </a:t>
            </a:r>
            <a:r>
              <a:rPr lang="en-US" altLang="zh-CN" dirty="0"/>
              <a:t>DDPM </a:t>
            </a:r>
            <a:r>
              <a:rPr lang="zh-CN" altLang="en-US" dirty="0"/>
              <a:t>必须严格沿着高斯扩散路径进行逆向操作。随机插值理论允许我们在数据分布与噪声分布之间构建更灵活的耦合路径（</a:t>
            </a:r>
            <a:r>
              <a:rPr lang="en-US" altLang="zh-CN" dirty="0"/>
              <a:t>Coupling</a:t>
            </a:r>
            <a:r>
              <a:rPr lang="zh-CN" altLang="en-US" dirty="0"/>
              <a:t>）。通过优化这条路径的平滑度，我们可以尝试将原本需要 </a:t>
            </a:r>
            <a:r>
              <a:rPr lang="en-US" altLang="zh-CN" dirty="0"/>
              <a:t>1000 </a:t>
            </a:r>
            <a:r>
              <a:rPr lang="zh-CN" altLang="en-US" dirty="0"/>
              <a:t>步的曲线路径“拉直”，从而允许使用大步长的常微分方程（</a:t>
            </a:r>
            <a:r>
              <a:rPr lang="en-US" altLang="zh-CN" dirty="0"/>
              <a:t>ODE</a:t>
            </a:r>
            <a:r>
              <a:rPr lang="zh-CN" altLang="en-US" dirty="0"/>
              <a:t>）求解器（如 </a:t>
            </a:r>
            <a:r>
              <a:rPr lang="en-US" altLang="zh-CN" dirty="0"/>
              <a:t>Euler </a:t>
            </a:r>
            <a:r>
              <a:rPr lang="zh-CN" altLang="en-US" dirty="0"/>
              <a:t>或 </a:t>
            </a:r>
            <a:r>
              <a:rPr lang="en-US" altLang="zh-CN" dirty="0"/>
              <a:t>Heun </a:t>
            </a:r>
            <a:r>
              <a:rPr lang="zh-CN" altLang="en-US" dirty="0"/>
              <a:t>方法）进行采样，力争将采样步数压缩至 </a:t>
            </a:r>
            <a:r>
              <a:rPr lang="en-US" altLang="zh-CN" dirty="0"/>
              <a:t>5-10 </a:t>
            </a:r>
            <a:r>
              <a:rPr lang="zh-CN" altLang="en-US" dirty="0"/>
              <a:t>步。</a:t>
            </a:r>
          </a:p>
          <a:p>
            <a:pPr>
              <a:lnSpc>
                <a:spcPct val="125000"/>
              </a:lnSpc>
            </a:pPr>
            <a:r>
              <a:rPr lang="zh-CN" altLang="en-US" b="1" dirty="0"/>
              <a:t>（</a:t>
            </a:r>
            <a:r>
              <a:rPr lang="en-US" altLang="zh-CN" b="1" dirty="0"/>
              <a:t>2</a:t>
            </a:r>
            <a:r>
              <a:rPr lang="zh-CN" altLang="en-US" b="1" dirty="0"/>
              <a:t>）架构层面：轻量化网络替换</a:t>
            </a:r>
          </a:p>
          <a:p>
            <a:pPr>
              <a:lnSpc>
                <a:spcPct val="125000"/>
              </a:lnSpc>
            </a:pPr>
            <a:r>
              <a:rPr lang="zh-CN" altLang="en-US" dirty="0"/>
              <a:t>         目前的 </a:t>
            </a:r>
            <a:r>
              <a:rPr lang="en-US" altLang="zh-CN" dirty="0"/>
              <a:t>U-Net </a:t>
            </a:r>
            <a:r>
              <a:rPr lang="zh-CN" altLang="en-US" dirty="0"/>
              <a:t>虽然强大但过于笨重。我计划在后续研究中尝试将 </a:t>
            </a:r>
            <a:r>
              <a:rPr lang="en-US" altLang="zh-CN" dirty="0"/>
              <a:t>U-Net </a:t>
            </a:r>
            <a:r>
              <a:rPr lang="zh-CN" altLang="en-US" dirty="0"/>
              <a:t>的骨干替换为 </a:t>
            </a:r>
            <a:r>
              <a:rPr lang="en-US" altLang="zh-CN" dirty="0"/>
              <a:t>MobileNetV3 </a:t>
            </a:r>
            <a:r>
              <a:rPr lang="zh-CN" altLang="en-US" dirty="0"/>
              <a:t>或 </a:t>
            </a:r>
            <a:r>
              <a:rPr lang="en-US" altLang="zh-CN" dirty="0" err="1"/>
              <a:t>EfficientNet</a:t>
            </a:r>
            <a:r>
              <a:rPr lang="en-US" altLang="zh-CN" dirty="0"/>
              <a:t> </a:t>
            </a:r>
            <a:r>
              <a:rPr lang="zh-CN" altLang="en-US" dirty="0"/>
              <a:t>等轻量化架构。特别是利用深度可分离卷积（</a:t>
            </a:r>
            <a:r>
              <a:rPr lang="en-US" altLang="zh-CN" dirty="0" err="1"/>
              <a:t>Depthwise</a:t>
            </a:r>
            <a:r>
              <a:rPr lang="en-US" altLang="zh-CN" dirty="0"/>
              <a:t> Separable Convolution</a:t>
            </a:r>
            <a:r>
              <a:rPr lang="zh-CN" altLang="en-US" dirty="0"/>
              <a:t>）替换标准卷积，有望将模型参数量减少 </a:t>
            </a:r>
            <a:r>
              <a:rPr lang="en-US" altLang="zh-CN" dirty="0"/>
              <a:t>80%</a:t>
            </a:r>
            <a:r>
              <a:rPr lang="zh-CN" altLang="en-US" dirty="0"/>
              <a:t>，显存占用降低 </a:t>
            </a:r>
            <a:r>
              <a:rPr lang="en-US" altLang="zh-CN" dirty="0"/>
              <a:t>60%</a:t>
            </a:r>
            <a:r>
              <a:rPr lang="zh-CN" altLang="en-US" dirty="0"/>
              <a:t>，从而实现扩散模型在消费级显卡甚至移动端设备上的高效部署。</a:t>
            </a:r>
          </a:p>
          <a:p>
            <a:pPr>
              <a:lnSpc>
                <a:spcPct val="125000"/>
              </a:lnSpc>
            </a:pPr>
            <a:r>
              <a:rPr lang="zh-CN" altLang="en-US" dirty="0"/>
              <a:t>         本次实训不仅让我掌握了 </a:t>
            </a:r>
            <a:r>
              <a:rPr lang="en-US" altLang="zh-CN" dirty="0"/>
              <a:t>DDPM </a:t>
            </a:r>
            <a:r>
              <a:rPr lang="zh-CN" altLang="en-US" dirty="0"/>
              <a:t>的核心技术，更为我指明了“高效生成”这一极具价值的研究航向。</a:t>
            </a:r>
          </a:p>
          <a:p>
            <a:pPr>
              <a:lnSpc>
                <a:spcPct val="125000"/>
              </a:lnSpc>
            </a:pPr>
            <a:endParaRPr lang="zh-CN" altLang="en-US" sz="1600" dirty="0"/>
          </a:p>
        </p:txBody>
      </p:sp>
      <p:sp>
        <p:nvSpPr>
          <p:cNvPr id="2" name="淘宝-想搞设计PPT(倒卖必究)-13">
            <a:extLst>
              <a:ext uri="{FF2B5EF4-FFF2-40B4-BE49-F238E27FC236}">
                <a16:creationId xmlns:a16="http://schemas.microsoft.com/office/drawing/2014/main" id="{1FDA9601-33EE-12CA-BC1C-22CC1611D4EF}"/>
              </a:ext>
            </a:extLst>
          </p:cNvPr>
          <p:cNvSpPr txBox="1"/>
          <p:nvPr/>
        </p:nvSpPr>
        <p:spPr>
          <a:xfrm>
            <a:off x="344472" y="1046852"/>
            <a:ext cx="4224233" cy="424732"/>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2400" b="1" kern="1200" spc="5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stStyle>
          <a:p>
            <a:r>
              <a:rPr lang="en-US" altLang="zh-CN" dirty="0">
                <a:solidFill/>
              </a:rPr>
              <a:t>5.2 </a:t>
            </a:r>
            <a:r>
              <a:rPr lang="zh-CN" altLang="en-US" dirty="0">
                <a:solidFill>
                  <a:schemeClr val="tx1">
                    <a:lumMod val="95000"/>
                    <a:lumOff val="5000"/>
                  </a:schemeClr>
                </a:solidFill>
              </a:rPr>
              <a:t>个人体会与后续研究展望</a:t>
            </a:r>
          </a:p>
        </p:txBody>
      </p:sp>
      <p:sp>
        <p:nvSpPr>
          <p:cNvPr id="13" name="淘宝-想搞设计PPT(倒卖必究)-23">
            <a:extLst>
              <a:ext uri="{FF2B5EF4-FFF2-40B4-BE49-F238E27FC236}">
                <a16:creationId xmlns:a16="http://schemas.microsoft.com/office/drawing/2014/main" id="{5849C692-8C2D-228C-B39E-04015958E528}"/>
              </a:ext>
            </a:extLst>
          </p:cNvPr>
          <p:cNvSpPr/>
          <p:nvPr/>
        </p:nvSpPr>
        <p:spPr>
          <a:xfrm>
            <a:off x="0" y="0"/>
            <a:ext cx="12192000" cy="792000"/>
          </a:xfrm>
          <a:prstGeom prst="rect">
            <a:avLst/>
          </a:prstGeom>
          <a:solidFill>
            <a:srgbClr val="FFFFFF"/>
          </a:solid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zh-CN" altLang="en-US" kern="0" dirty="0">
              <a:solidFill>
                <a:srgbClr val="FFFFFF"/>
              </a:solidFill>
              <a:latin typeface="Calibri" panose="020F0502020204030204"/>
            </a:endParaRPr>
          </a:p>
        </p:txBody>
      </p:sp>
      <p:sp>
        <p:nvSpPr>
          <p:cNvPr id="16" name="淘宝-想搞设计PPT(倒卖必究)-3">
            <a:extLst>
              <a:ext uri="{FF2B5EF4-FFF2-40B4-BE49-F238E27FC236}">
                <a16:creationId xmlns:a16="http://schemas.microsoft.com/office/drawing/2014/main" id="{F40BB779-3A4E-3231-1314-444ABB610458}"/>
              </a:ext>
            </a:extLst>
          </p:cNvPr>
          <p:cNvSpPr/>
          <p:nvPr/>
        </p:nvSpPr>
        <p:spPr>
          <a:xfrm>
            <a:off x="2898787" y="0"/>
            <a:ext cx="1656000" cy="79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淘宝-想搞设计PPT(倒卖必究)-4">
            <a:extLst>
              <a:ext uri="{FF2B5EF4-FFF2-40B4-BE49-F238E27FC236}">
                <a16:creationId xmlns:a16="http://schemas.microsoft.com/office/drawing/2014/main" id="{9B0D5B59-B99D-CC97-E660-5A794AE6EB9B}"/>
              </a:ext>
            </a:extLst>
          </p:cNvPr>
          <p:cNvCxnSpPr/>
          <p:nvPr/>
        </p:nvCxnSpPr>
        <p:spPr>
          <a:xfrm>
            <a:off x="6330474" y="252000"/>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20" name="淘宝-想搞设计PPT(倒卖必究)-5">
            <a:extLst>
              <a:ext uri="{FF2B5EF4-FFF2-40B4-BE49-F238E27FC236}">
                <a16:creationId xmlns:a16="http://schemas.microsoft.com/office/drawing/2014/main" id="{735A3B94-ECFF-FF4C-AE45-7639BE298DF7}"/>
              </a:ext>
            </a:extLst>
          </p:cNvPr>
          <p:cNvCxnSpPr/>
          <p:nvPr/>
        </p:nvCxnSpPr>
        <p:spPr>
          <a:xfrm>
            <a:off x="8066265" y="252000"/>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22" name="淘宝-想搞设计PPT(倒卖必究)-6">
            <a:extLst>
              <a:ext uri="{FF2B5EF4-FFF2-40B4-BE49-F238E27FC236}">
                <a16:creationId xmlns:a16="http://schemas.microsoft.com/office/drawing/2014/main" id="{77A1D81F-7B7E-AD6E-860D-83F1305124A8}"/>
              </a:ext>
            </a:extLst>
          </p:cNvPr>
          <p:cNvCxnSpPr/>
          <p:nvPr/>
        </p:nvCxnSpPr>
        <p:spPr>
          <a:xfrm>
            <a:off x="9802055" y="252000"/>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23" name="淘宝-想搞设计PPT(倒卖必究)-7">
            <a:extLst>
              <a:ext uri="{FF2B5EF4-FFF2-40B4-BE49-F238E27FC236}">
                <a16:creationId xmlns:a16="http://schemas.microsoft.com/office/drawing/2014/main" id="{A240B9E5-F72E-3544-0D98-350277D084A3}"/>
              </a:ext>
            </a:extLst>
          </p:cNvPr>
          <p:cNvSpPr txBox="1"/>
          <p:nvPr/>
        </p:nvSpPr>
        <p:spPr>
          <a:xfrm>
            <a:off x="3032097" y="211334"/>
            <a:ext cx="1389380" cy="368300"/>
          </a:xfrm>
          <a:prstGeom prst="rect">
            <a:avLst/>
          </a:prstGeom>
          <a:noFill/>
        </p:spPr>
        <p:txBody>
          <a:bodyPr wrap="none" rtlCol="0">
            <a:spAutoFit/>
          </a:bodyPr>
          <a:lstStyle/>
          <a:p>
            <a:pPr algn="ctr"/>
            <a:r>
              <a:rPr lang="zh-CN" altLang="en-US" b="1" spc="100" dirty="0">
                <a:solidFill>
                  <a:schemeClr val="bg1">
                    <a:lumMod val="50000"/>
                  </a:schemeClr>
                </a:solidFill>
              </a:rPr>
              <a:t>背景与现状</a:t>
            </a:r>
          </a:p>
        </p:txBody>
      </p:sp>
      <p:sp>
        <p:nvSpPr>
          <p:cNvPr id="24" name="淘宝-想搞设计PPT(倒卖必究)-8">
            <a:extLst>
              <a:ext uri="{FF2B5EF4-FFF2-40B4-BE49-F238E27FC236}">
                <a16:creationId xmlns:a16="http://schemas.microsoft.com/office/drawing/2014/main" id="{E2179910-6F52-FEF1-EAE6-DFE1AE4D6364}"/>
              </a:ext>
            </a:extLst>
          </p:cNvPr>
          <p:cNvSpPr txBox="1"/>
          <p:nvPr/>
        </p:nvSpPr>
        <p:spPr>
          <a:xfrm>
            <a:off x="4639275" y="211334"/>
            <a:ext cx="1646605" cy="369332"/>
          </a:xfrm>
          <a:prstGeom prst="rect">
            <a:avLst/>
          </a:prstGeom>
          <a:noFill/>
        </p:spPr>
        <p:txBody>
          <a:bodyPr wrap="none" rtlCol="0">
            <a:spAutoFit/>
          </a:bodyPr>
          <a:lstStyle/>
          <a:p>
            <a:pPr algn="ctr"/>
            <a:r>
              <a:rPr lang="zh-CN" altLang="en-US" b="1" spc="100" dirty="0">
                <a:solidFill>
                  <a:schemeClr val="bg1">
                    <a:lumMod val="50000"/>
                  </a:schemeClr>
                </a:solidFill>
                <a:sym typeface="+mn-lt"/>
              </a:rPr>
              <a:t>核心技术原理</a:t>
            </a:r>
          </a:p>
        </p:txBody>
      </p:sp>
      <p:sp>
        <p:nvSpPr>
          <p:cNvPr id="25" name="淘宝-想搞设计PPT(倒卖必究)-9">
            <a:extLst>
              <a:ext uri="{FF2B5EF4-FFF2-40B4-BE49-F238E27FC236}">
                <a16:creationId xmlns:a16="http://schemas.microsoft.com/office/drawing/2014/main" id="{F4D429CD-2B88-B680-E6B0-F7F95F87ED31}"/>
              </a:ext>
            </a:extLst>
          </p:cNvPr>
          <p:cNvSpPr txBox="1"/>
          <p:nvPr/>
        </p:nvSpPr>
        <p:spPr>
          <a:xfrm>
            <a:off x="6253239" y="211334"/>
            <a:ext cx="1890261" cy="369332"/>
          </a:xfrm>
          <a:prstGeom prst="rect">
            <a:avLst/>
          </a:prstGeom>
          <a:noFill/>
        </p:spPr>
        <p:txBody>
          <a:bodyPr wrap="none" rtlCol="0">
            <a:spAutoFit/>
          </a:bodyPr>
          <a:lstStyle/>
          <a:p>
            <a:pPr algn="ctr"/>
            <a:r>
              <a:rPr lang="zh-CN" altLang="en-US" b="1" spc="100" dirty="0">
                <a:solidFill>
                  <a:schemeClr val="bg1">
                    <a:lumMod val="50000"/>
                  </a:schemeClr>
                </a:solidFill>
              </a:rPr>
              <a:t>实训方案与复现</a:t>
            </a:r>
            <a:endParaRPr lang="zh-CN" altLang="en-US" b="1" spc="100" dirty="0">
              <a:solidFill>
                <a:schemeClr val="bg1">
                  <a:lumMod val="50000"/>
                </a:schemeClr>
              </a:solidFill>
              <a:sym typeface="+mn-lt"/>
            </a:endParaRPr>
          </a:p>
        </p:txBody>
      </p:sp>
      <p:sp>
        <p:nvSpPr>
          <p:cNvPr id="26" name="淘宝-想搞设计PPT(倒卖必究)-10">
            <a:extLst>
              <a:ext uri="{FF2B5EF4-FFF2-40B4-BE49-F238E27FC236}">
                <a16:creationId xmlns:a16="http://schemas.microsoft.com/office/drawing/2014/main" id="{CE87A05A-799F-AD17-138D-16E65FEA3370}"/>
              </a:ext>
            </a:extLst>
          </p:cNvPr>
          <p:cNvSpPr txBox="1"/>
          <p:nvPr/>
        </p:nvSpPr>
        <p:spPr>
          <a:xfrm>
            <a:off x="8354513" y="211334"/>
            <a:ext cx="1159292" cy="369332"/>
          </a:xfrm>
          <a:prstGeom prst="rect">
            <a:avLst/>
          </a:prstGeom>
          <a:noFill/>
        </p:spPr>
        <p:txBody>
          <a:bodyPr wrap="none" rtlCol="0">
            <a:spAutoFit/>
          </a:bodyPr>
          <a:lstStyle/>
          <a:p>
            <a:pPr algn="ctr"/>
            <a:r>
              <a:rPr lang="zh-CN" altLang="en-US" b="1" spc="100" dirty="0">
                <a:solidFill>
                  <a:schemeClr val="bg1">
                    <a:lumMod val="50000"/>
                  </a:schemeClr>
                </a:solidFill>
              </a:rPr>
              <a:t>结果验证</a:t>
            </a:r>
          </a:p>
        </p:txBody>
      </p:sp>
      <p:sp>
        <p:nvSpPr>
          <p:cNvPr id="30" name="淘宝-想搞设计PPT(倒卖必究)-11">
            <a:extLst>
              <a:ext uri="{FF2B5EF4-FFF2-40B4-BE49-F238E27FC236}">
                <a16:creationId xmlns:a16="http://schemas.microsoft.com/office/drawing/2014/main" id="{4FCC809B-FB39-D27C-BBB2-43FA0703DCAE}"/>
              </a:ext>
            </a:extLst>
          </p:cNvPr>
          <p:cNvSpPr txBox="1"/>
          <p:nvPr/>
        </p:nvSpPr>
        <p:spPr>
          <a:xfrm>
            <a:off x="10090305" y="211334"/>
            <a:ext cx="1159292" cy="369332"/>
          </a:xfrm>
          <a:prstGeom prst="rect">
            <a:avLst/>
          </a:prstGeom>
          <a:noFill/>
        </p:spPr>
        <p:txBody>
          <a:bodyPr wrap="none" rtlCol="0">
            <a:spAutoFit/>
          </a:bodyPr>
          <a:lstStyle/>
          <a:p>
            <a:pPr algn="ctr"/>
            <a:r>
              <a:rPr lang="zh-CN" altLang="en-US" b="1" spc="100" dirty="0">
                <a:solidFill>
                  <a:schemeClr val="bg1">
                    <a:lumMod val="50000"/>
                  </a:schemeClr>
                </a:solidFill>
              </a:rPr>
              <a:t>实训总结</a:t>
            </a:r>
          </a:p>
        </p:txBody>
      </p:sp>
      <p:pic>
        <p:nvPicPr>
          <p:cNvPr id="31" name="Picture 26" descr="同济大学.png">
            <a:extLst>
              <a:ext uri="{FF2B5EF4-FFF2-40B4-BE49-F238E27FC236}">
                <a16:creationId xmlns:a16="http://schemas.microsoft.com/office/drawing/2014/main" id="{6038CA26-BB96-51BC-0D51-A398910D0B00}"/>
              </a:ext>
            </a:extLst>
          </p:cNvPr>
          <p:cNvPicPr>
            <a:picLocks noChangeAspect="1"/>
          </p:cNvPicPr>
          <p:nvPr/>
        </p:nvPicPr>
        <p:blipFill>
          <a:blip r:embed="rId3"/>
          <a:stretch>
            <a:fillRect/>
          </a:stretch>
        </p:blipFill>
        <p:spPr>
          <a:xfrm>
            <a:off x="356020" y="158235"/>
            <a:ext cx="2011854" cy="501415"/>
          </a:xfrm>
          <a:prstGeom prst="rect">
            <a:avLst/>
          </a:prstGeom>
        </p:spPr>
      </p:pic>
      <p:cxnSp>
        <p:nvCxnSpPr>
          <p:cNvPr id="32" name="淘宝-想搞设计PPT(倒卖必究)-6">
            <a:extLst>
              <a:ext uri="{FF2B5EF4-FFF2-40B4-BE49-F238E27FC236}">
                <a16:creationId xmlns:a16="http://schemas.microsoft.com/office/drawing/2014/main" id="{3DA50216-9913-7EAD-1D0E-8E02C2CBCE12}"/>
              </a:ext>
            </a:extLst>
          </p:cNvPr>
          <p:cNvCxnSpPr/>
          <p:nvPr/>
        </p:nvCxnSpPr>
        <p:spPr>
          <a:xfrm>
            <a:off x="4554787" y="252000"/>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33" name="淘宝-想搞设计PPT(倒卖必究)-10">
            <a:extLst>
              <a:ext uri="{FF2B5EF4-FFF2-40B4-BE49-F238E27FC236}">
                <a16:creationId xmlns:a16="http://schemas.microsoft.com/office/drawing/2014/main" id="{900CE0A8-3368-E78B-30DC-9C63F3AFF665}"/>
              </a:ext>
            </a:extLst>
          </p:cNvPr>
          <p:cNvSpPr/>
          <p:nvPr/>
        </p:nvSpPr>
        <p:spPr>
          <a:xfrm>
            <a:off x="9879290" y="12942"/>
            <a:ext cx="1656000" cy="792000"/>
          </a:xfrm>
          <a:prstGeom prst="rect">
            <a:avLst/>
          </a:prstGeom>
          <a:solidFill>
            <a:srgbClr val="095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b="1" spc="100" dirty="0">
                <a:solidFill>
                  <a:schemeClr val="bg1"/>
                </a:solidFill>
              </a:rPr>
              <a:t>实训总结</a:t>
            </a:r>
          </a:p>
        </p:txBody>
      </p:sp>
    </p:spTree>
    <p:extLst>
      <p:ext uri="{BB962C8B-B14F-4D97-AF65-F5344CB8AC3E}">
        <p14:creationId xmlns:p14="http://schemas.microsoft.com/office/powerpoint/2010/main" val="3258625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alpha val="70000"/>
          </a:schemeClr>
        </a:solidFill>
        <a:effectLst/>
      </p:bgPr>
    </p:bg>
    <p:spTree>
      <p:nvGrpSpPr>
        <p:cNvPr id="1" name=""/>
        <p:cNvGrpSpPr/>
        <p:nvPr/>
      </p:nvGrpSpPr>
      <p:grpSpPr>
        <a:xfrm>
          <a:off x="0" y="0"/>
          <a:ext cx="0" cy="0"/>
          <a:chOff x="0" y="0"/>
          <a:chExt cx="0" cy="0"/>
        </a:xfrm>
      </p:grpSpPr>
      <p:grpSp>
        <p:nvGrpSpPr>
          <p:cNvPr id="18" name="组合 17"/>
          <p:cNvGrpSpPr/>
          <p:nvPr/>
        </p:nvGrpSpPr>
        <p:grpSpPr>
          <a:xfrm>
            <a:off x="-436888" y="-1730762"/>
            <a:ext cx="12895588" cy="8839637"/>
            <a:chOff x="154818" y="692389"/>
            <a:chExt cx="12895588" cy="8839637"/>
          </a:xfrm>
        </p:grpSpPr>
        <p:pic>
          <p:nvPicPr>
            <p:cNvPr id="23" name="Picture 22" descr="666f3a70032f84895dc70b7f.jpg"/>
            <p:cNvPicPr>
              <a:picLocks noChangeAspect="1"/>
            </p:cNvPicPr>
            <p:nvPr/>
          </p:nvPicPr>
          <p:blipFill>
            <a:blip r:embed="rId2"/>
            <a:stretch>
              <a:fillRect/>
            </a:stretch>
          </p:blipFill>
          <p:spPr>
            <a:xfrm>
              <a:off x="553895" y="1829966"/>
              <a:ext cx="12229811" cy="7643633"/>
            </a:xfrm>
            <a:prstGeom prst="rect">
              <a:avLst/>
            </a:prstGeom>
          </p:spPr>
        </p:pic>
        <p:sp>
          <p:nvSpPr>
            <p:cNvPr id="20" name="淘宝-想搞设计PPT(倒卖必究)-20"/>
            <p:cNvSpPr/>
            <p:nvPr/>
          </p:nvSpPr>
          <p:spPr>
            <a:xfrm>
              <a:off x="154818" y="7406817"/>
              <a:ext cx="12895588" cy="21252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淘宝-想搞设计PPT(倒卖必究)-21"/>
            <p:cNvSpPr/>
            <p:nvPr/>
          </p:nvSpPr>
          <p:spPr>
            <a:xfrm>
              <a:off x="340786" y="692389"/>
              <a:ext cx="12442920" cy="38252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淘宝-想搞设计PPT(倒卖必究)-3"/>
          <p:cNvSpPr/>
          <p:nvPr/>
        </p:nvSpPr>
        <p:spPr>
          <a:xfrm>
            <a:off x="-250920" y="2101037"/>
            <a:ext cx="12442920" cy="2880000"/>
          </a:xfrm>
          <a:prstGeom prst="rect">
            <a:avLst/>
          </a:prstGeom>
          <a:solidFill>
            <a:srgbClr val="0957A5">
              <a:alpha val="7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7" name="淘宝-想搞设计PPT(倒卖必究)-7"/>
          <p:cNvSpPr txBox="1"/>
          <p:nvPr/>
        </p:nvSpPr>
        <p:spPr>
          <a:xfrm>
            <a:off x="3303695" y="5680998"/>
            <a:ext cx="1723549" cy="400110"/>
          </a:xfrm>
          <a:prstGeom prst="rect">
            <a:avLst/>
          </a:prstGeom>
          <a:noFill/>
        </p:spPr>
        <p:txBody>
          <a:bodyPr wrap="none" rtlCol="0">
            <a:spAutoFit/>
          </a:bodyPr>
          <a:lstStyle/>
          <a:p>
            <a:pPr algn="ctr"/>
            <a:r>
              <a:rPr lang="zh-CN" altLang="en-US" sz="2000" b="1" dirty="0">
                <a:solidFill/>
                <a:cs typeface="+mn-ea"/>
                <a:sym typeface="+mn-lt"/>
              </a:rPr>
              <a:t>答辩人：张宇</a:t>
            </a:r>
          </a:p>
        </p:txBody>
      </p:sp>
      <p:sp>
        <p:nvSpPr>
          <p:cNvPr id="8" name="淘宝-想搞设计PPT(倒卖必究)-8"/>
          <p:cNvSpPr txBox="1"/>
          <p:nvPr/>
        </p:nvSpPr>
        <p:spPr>
          <a:xfrm>
            <a:off x="6493102" y="5680998"/>
            <a:ext cx="2810385" cy="400110"/>
          </a:xfrm>
          <a:prstGeom prst="rect">
            <a:avLst/>
          </a:prstGeom>
          <a:noFill/>
        </p:spPr>
        <p:txBody>
          <a:bodyPr wrap="none" rtlCol="0">
            <a:spAutoFit/>
          </a:bodyPr>
          <a:lstStyle/>
          <a:p>
            <a:pPr algn="ctr"/>
            <a:r>
              <a:rPr lang="zh-CN" altLang="en-US" sz="2000" b="1" dirty="0">
                <a:solidFill/>
                <a:cs typeface="+mn-ea"/>
                <a:sym typeface="+mn-lt"/>
              </a:rPr>
              <a:t>指导</a:t>
            </a:r>
            <a:r>
              <a:rPr lang="zh-CN" altLang="en-US" sz="2000" b="1">
                <a:solidFill/>
                <a:cs typeface="+mn-ea"/>
                <a:sym typeface="+mn-lt"/>
              </a:rPr>
              <a:t>老师：李文根老师</a:t>
            </a:r>
            <a:endParaRPr lang="zh-CN" altLang="en-US" sz="2000" b="1" dirty="0">
              <a:solidFill/>
              <a:cs typeface="+mn-ea"/>
              <a:sym typeface="+mn-lt"/>
            </a:endParaRPr>
          </a:p>
        </p:txBody>
      </p:sp>
      <p:sp>
        <p:nvSpPr>
          <p:cNvPr id="9" name="淘宝-想搞设计PPT(倒卖必究)-9"/>
          <p:cNvSpPr txBox="1"/>
          <p:nvPr/>
        </p:nvSpPr>
        <p:spPr>
          <a:xfrm>
            <a:off x="1156189" y="2645414"/>
            <a:ext cx="9879629" cy="1015663"/>
          </a:xfrm>
          <a:prstGeom prst="rect">
            <a:avLst/>
          </a:prstGeom>
          <a:noFill/>
        </p:spPr>
        <p:txBody>
          <a:bodyPr wrap="none" rtlCol="0">
            <a:spAutoFit/>
          </a:bodyPr>
          <a:lstStyle/>
          <a:p>
            <a:pPr algn="ctr"/>
            <a:r>
              <a:rPr lang="zh-CN" altLang="en-US" sz="6000" b="1" spc="300">
                <a:solidFill>
                  <a:schemeClr val="bg1"/>
                </a:solidFill>
                <a:cs typeface="+mn-ea"/>
                <a:sym typeface="+mn-lt"/>
              </a:rPr>
              <a:t>感谢各位专家老师批评指正</a:t>
            </a:r>
          </a:p>
        </p:txBody>
      </p:sp>
      <p:pic>
        <p:nvPicPr>
          <p:cNvPr id="24" name="Picture 23" descr="同济大学.png"/>
          <p:cNvPicPr>
            <a:picLocks noChangeAspect="1"/>
          </p:cNvPicPr>
          <p:nvPr/>
        </p:nvPicPr>
        <p:blipFill>
          <a:blip r:embed="rId3"/>
          <a:stretch>
            <a:fillRect/>
          </a:stretch>
        </p:blipFill>
        <p:spPr>
          <a:xfrm>
            <a:off x="4019756" y="374223"/>
            <a:ext cx="4152487" cy="1034927"/>
          </a:xfrm>
          <a:prstGeom prst="rect">
            <a:avLst/>
          </a:prstGeom>
        </p:spPr>
      </p:pic>
      <p:sp>
        <p:nvSpPr>
          <p:cNvPr id="22" name="淘宝-想搞设计PPT(倒卖必究)-22"/>
          <p:cNvSpPr txBox="1"/>
          <p:nvPr/>
        </p:nvSpPr>
        <p:spPr>
          <a:xfrm>
            <a:off x="5262653" y="3974621"/>
            <a:ext cx="1415772" cy="461665"/>
          </a:xfrm>
          <a:prstGeom prst="rect">
            <a:avLst/>
          </a:prstGeom>
          <a:noFill/>
        </p:spPr>
        <p:txBody>
          <a:bodyPr wrap="none" rtlCol="0">
            <a:spAutoFit/>
          </a:bodyPr>
          <a:lstStyle/>
          <a:p>
            <a:pPr algn="ctr"/>
            <a:r>
              <a:rPr lang="en-US" altLang="zh-CN" sz="2400" b="1" dirty="0" err="1">
                <a:solidFill>
                  <a:srgbClr val="FFFFFF"/>
                </a:solidFill>
                <a:latin typeface="微软雅黑" panose="020B0503020204020204" pitchFamily="34" charset="-122"/>
              </a:rPr>
              <a:t>同济大学</a:t>
            </a:r>
            <a:endParaRPr lang="zh-CN" altLang="en-US" sz="2400" b="1" dirty="0">
              <a:solidFill>
                <a:srgbClr val="FFFFFF"/>
              </a:solidFill>
              <a:latin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436888" y="-1840923"/>
            <a:ext cx="12895588" cy="8837254"/>
            <a:chOff x="154818" y="694772"/>
            <a:chExt cx="12895588" cy="8837254"/>
          </a:xfrm>
        </p:grpSpPr>
        <p:pic>
          <p:nvPicPr>
            <p:cNvPr id="25" name="Picture 24" descr="666f2f01ef443a5cec431584.jpg"/>
            <p:cNvPicPr>
              <a:picLocks noChangeAspect="1"/>
            </p:cNvPicPr>
            <p:nvPr/>
          </p:nvPicPr>
          <p:blipFill>
            <a:blip r:embed="rId3"/>
            <a:stretch>
              <a:fillRect/>
            </a:stretch>
          </p:blipFill>
          <p:spPr>
            <a:xfrm>
              <a:off x="553895" y="1829966"/>
              <a:ext cx="12229811" cy="7643631"/>
            </a:xfrm>
            <a:prstGeom prst="rect">
              <a:avLst/>
            </a:prstGeom>
          </p:spPr>
        </p:pic>
        <p:sp>
          <p:nvSpPr>
            <p:cNvPr id="19" name="淘宝-想搞设计PPT(倒卖必究)-19"/>
            <p:cNvSpPr/>
            <p:nvPr/>
          </p:nvSpPr>
          <p:spPr>
            <a:xfrm>
              <a:off x="154818" y="7406817"/>
              <a:ext cx="12895588" cy="21252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淘宝-想搞设计PPT(倒卖必究)-20"/>
            <p:cNvSpPr/>
            <p:nvPr/>
          </p:nvSpPr>
          <p:spPr>
            <a:xfrm>
              <a:off x="340786" y="694772"/>
              <a:ext cx="12442920" cy="38252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淘宝-想搞设计PPT(倒卖必究)-24"/>
          <p:cNvSpPr/>
          <p:nvPr/>
        </p:nvSpPr>
        <p:spPr>
          <a:xfrm>
            <a:off x="0" y="1989000"/>
            <a:ext cx="12191999" cy="2880000"/>
          </a:xfrm>
          <a:prstGeom prst="rect">
            <a:avLst/>
          </a:prstGeom>
          <a:solidFill>
            <a:srgbClr val="0957A5">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22" name="淘宝-想搞设计PPT(倒卖必究)-22" hidden="1"/>
          <p:cNvSpPr txBox="1"/>
          <p:nvPr/>
        </p:nvSpPr>
        <p:spPr>
          <a:xfrm>
            <a:off x="3933390" y="3862959"/>
            <a:ext cx="4325223" cy="461665"/>
          </a:xfrm>
          <a:prstGeom prst="rect">
            <a:avLst/>
          </a:prstGeom>
          <a:noFill/>
        </p:spPr>
        <p:txBody>
          <a:bodyPr wrap="none" rtlCol="0">
            <a:spAutoFit/>
          </a:bodyPr>
          <a:lstStyle/>
          <a:p>
            <a:pPr algn="ctr"/>
            <a:r>
              <a:rPr lang="zh-CN" altLang="en-US" sz="2400" spc="100" dirty="0">
                <a:solidFill>
                  <a:schemeClr val="bg1"/>
                </a:solidFill>
                <a:cs typeface="+mn-ea"/>
                <a:sym typeface="+mn-lt"/>
              </a:rPr>
              <a:t>四川师范大学 </a:t>
            </a:r>
            <a:r>
              <a:rPr lang="en-US" altLang="zh-CN" sz="2400" spc="100" dirty="0">
                <a:solidFill>
                  <a:schemeClr val="bg1"/>
                </a:solidFill>
                <a:cs typeface="+mn-ea"/>
                <a:sym typeface="+mn-lt"/>
              </a:rPr>
              <a:t>/ </a:t>
            </a:r>
            <a:r>
              <a:rPr lang="zh-CN" altLang="en-US" sz="2400" spc="100" dirty="0">
                <a:solidFill>
                  <a:schemeClr val="bg1"/>
                </a:solidFill>
                <a:cs typeface="+mn-ea"/>
                <a:sym typeface="+mn-lt"/>
              </a:rPr>
              <a:t>应用技术学院</a:t>
            </a:r>
          </a:p>
        </p:txBody>
      </p:sp>
      <p:sp>
        <p:nvSpPr>
          <p:cNvPr id="11" name="淘宝-想搞设计PPT(倒卖必究)-11" hidden="1"/>
          <p:cNvSpPr txBox="1"/>
          <p:nvPr/>
        </p:nvSpPr>
        <p:spPr>
          <a:xfrm>
            <a:off x="281730" y="2533377"/>
            <a:ext cx="11628541" cy="1015663"/>
          </a:xfrm>
          <a:prstGeom prst="rect">
            <a:avLst/>
          </a:prstGeom>
          <a:noFill/>
        </p:spPr>
        <p:txBody>
          <a:bodyPr wrap="square" rtlCol="0">
            <a:spAutoFit/>
          </a:bodyPr>
          <a:lstStyle/>
          <a:p>
            <a:pPr algn="ctr"/>
            <a:r>
              <a:rPr lang="zh-CN" altLang="en-US" sz="6000" b="1" spc="300" dirty="0">
                <a:solidFill>
                  <a:schemeClr val="bg1"/>
                </a:solidFill>
                <a:cs typeface="+mn-ea"/>
                <a:sym typeface="+mn-lt"/>
              </a:rPr>
              <a:t>绪论背景</a:t>
            </a:r>
          </a:p>
        </p:txBody>
      </p:sp>
      <p:sp>
        <p:nvSpPr>
          <p:cNvPr id="6" name="淘宝-想搞设计PPT(倒卖必究)-6"/>
          <p:cNvSpPr txBox="1"/>
          <p:nvPr/>
        </p:nvSpPr>
        <p:spPr>
          <a:xfrm>
            <a:off x="3501073" y="3021349"/>
            <a:ext cx="5189855" cy="829945"/>
          </a:xfrm>
          <a:prstGeom prst="rect">
            <a:avLst/>
          </a:prstGeom>
          <a:noFill/>
        </p:spPr>
        <p:txBody>
          <a:bodyPr wrap="square" rtlCol="0">
            <a:spAutoFit/>
          </a:bodyPr>
          <a:lstStyle/>
          <a:p>
            <a:pPr algn="ctr"/>
            <a:r>
              <a:rPr lang="zh-CN" altLang="en-US" sz="4800" b="1" dirty="0">
                <a:solidFill>
                  <a:schemeClr val="bg1"/>
                </a:solidFill>
                <a:cs typeface="+mn-ea"/>
                <a:sym typeface="+mn-lt"/>
              </a:rPr>
              <a:t>课题背景与现状</a:t>
            </a:r>
          </a:p>
        </p:txBody>
      </p:sp>
      <p:grpSp>
        <p:nvGrpSpPr>
          <p:cNvPr id="5" name="组合 4"/>
          <p:cNvGrpSpPr/>
          <p:nvPr/>
        </p:nvGrpSpPr>
        <p:grpSpPr>
          <a:xfrm>
            <a:off x="1165078" y="2927313"/>
            <a:ext cx="9861845" cy="1365983"/>
            <a:chOff x="1165078" y="2927313"/>
            <a:chExt cx="9861845" cy="1365983"/>
          </a:xfrm>
        </p:grpSpPr>
        <p:cxnSp>
          <p:nvCxnSpPr>
            <p:cNvPr id="9" name="淘宝-想搞设计PPT(倒卖必究)-9"/>
            <p:cNvCxnSpPr/>
            <p:nvPr/>
          </p:nvCxnSpPr>
          <p:spPr>
            <a:xfrm>
              <a:off x="1165078" y="2927313"/>
              <a:ext cx="986184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淘宝-想搞设计PPT(倒卖必究)-10"/>
            <p:cNvCxnSpPr/>
            <p:nvPr/>
          </p:nvCxnSpPr>
          <p:spPr>
            <a:xfrm>
              <a:off x="1165078" y="4293296"/>
              <a:ext cx="986184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淘宝-想搞设计PPT(倒卖必究)-12"/>
          <p:cNvSpPr/>
          <p:nvPr/>
        </p:nvSpPr>
        <p:spPr>
          <a:xfrm>
            <a:off x="4620531" y="2095006"/>
            <a:ext cx="2950936" cy="646331"/>
          </a:xfrm>
          <a:prstGeom prst="rect">
            <a:avLst/>
          </a:prstGeom>
        </p:spPr>
        <p:txBody>
          <a:bodyPr wrap="none">
            <a:spAutoFit/>
          </a:bodyPr>
          <a:lstStyle/>
          <a:p>
            <a:pPr algn="ctr"/>
            <a:r>
              <a:rPr lang="en-US" altLang="zh-CN" sz="3600" b="1" spc="300" dirty="0">
                <a:solidFill>
                  <a:schemeClr val="bg1"/>
                </a:solidFill>
                <a:cs typeface="+mn-ea"/>
                <a:sym typeface="+mn-lt"/>
              </a:rPr>
              <a:t>PART·ONE</a:t>
            </a:r>
            <a:endParaRPr lang="zh-CN" altLang="en-US" sz="3600" spc="300" dirty="0">
              <a:cs typeface="+mn-ea"/>
              <a:sym typeface="+mn-lt"/>
            </a:endParaRPr>
          </a:p>
        </p:txBody>
      </p:sp>
      <p:sp>
        <p:nvSpPr>
          <p:cNvPr id="13" name="淘宝-想搞设计PPT(倒卖必究)-13"/>
          <p:cNvSpPr txBox="1"/>
          <p:nvPr/>
        </p:nvSpPr>
        <p:spPr>
          <a:xfrm>
            <a:off x="4818297" y="3870072"/>
            <a:ext cx="2555407" cy="306705"/>
          </a:xfrm>
          <a:prstGeom prst="rect">
            <a:avLst/>
          </a:prstGeom>
          <a:noFill/>
        </p:spPr>
        <p:txBody>
          <a:bodyPr wrap="square" rtlCol="0">
            <a:spAutoFit/>
          </a:bodyPr>
          <a:lstStyle/>
          <a:p>
            <a:pPr algn="dist"/>
            <a:r>
              <a:rPr lang="en-US" altLang="zh-CN" sz="1400" dirty="0">
                <a:solidFill>
                  <a:schemeClr val="bg1"/>
                </a:solidFill>
                <a:cs typeface="+mn-ea"/>
                <a:sym typeface="+mn-lt"/>
              </a:rPr>
              <a:t>Background &amp; Motivation</a:t>
            </a:r>
          </a:p>
        </p:txBody>
      </p:sp>
      <p:pic>
        <p:nvPicPr>
          <p:cNvPr id="26" name="Picture 25" descr="同济大学.png"/>
          <p:cNvPicPr>
            <a:picLocks noChangeAspect="1"/>
          </p:cNvPicPr>
          <p:nvPr/>
        </p:nvPicPr>
        <p:blipFill>
          <a:blip r:embed="rId4"/>
          <a:stretch>
            <a:fillRect/>
          </a:stretch>
        </p:blipFill>
        <p:spPr>
          <a:xfrm>
            <a:off x="4019756" y="374223"/>
            <a:ext cx="4152487" cy="1034927"/>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淘宝-想搞设计PPT(倒卖必究)-26"/>
          <p:cNvSpPr/>
          <p:nvPr/>
        </p:nvSpPr>
        <p:spPr>
          <a:xfrm>
            <a:off x="695325" y="2680227"/>
            <a:ext cx="10801350" cy="3780954"/>
          </a:xfrm>
          <a:prstGeom prst="rect">
            <a:avLst/>
          </a:prstGeom>
          <a:gradFill>
            <a:gsLst>
              <a:gs pos="0">
                <a:srgbClr val="05569E">
                  <a:lumMod val="23000"/>
                  <a:lumOff val="77000"/>
                  <a:alpha val="42000"/>
                </a:srgbClr>
              </a:gs>
              <a:gs pos="100000">
                <a:srgbClr val="05569E">
                  <a:alpha val="0"/>
                </a:srgbClr>
              </a:gs>
            </a:gsLst>
            <a:lin ang="5400000" scaled="1"/>
          </a:gradFill>
          <a:ln w="9525" cap="flat" cmpd="sng" algn="ctr">
            <a:noFill/>
            <a:prstDash val="solid"/>
            <a:miter lim="800000"/>
          </a:ln>
          <a:effectLst/>
        </p:spPr>
        <p:txBody>
          <a:bodyPr rot="0" spcFirstLastPara="0" vert="horz" wrap="square" lIns="90000" tIns="46800" rIns="90000" bIns="46800" numCol="1" spcCol="0" rtlCol="0" fromWordArt="0" anchor="t" anchorCtr="0" forceAA="0" compatLnSpc="1">
            <a:normAutofit/>
          </a:bodyPr>
          <a:lstStyle/>
          <a:p>
            <a:pPr marL="171450" marR="0" lvl="0" indent="-171450" defTabSz="914400" eaLnBrk="1" fontAlgn="auto" latinLnBrk="0" hangingPunct="1">
              <a:lnSpc>
                <a:spcPct val="150000"/>
              </a:lnSpc>
              <a:spcBef>
                <a:spcPts val="0"/>
              </a:spcBef>
              <a:spcAft>
                <a:spcPts val="0"/>
              </a:spcAft>
              <a:buClrTx/>
              <a:buSzTx/>
              <a:buFont typeface="Arial" panose="020B0604020202020204" pitchFamily="34" charset="0"/>
              <a:buChar char="•"/>
              <a:tabLst>
                <a:tab pos="227965" algn="l"/>
              </a:tabLst>
              <a:defRPr/>
            </a:pPr>
            <a:endParaRPr kumimoji="0" lang="en-US" altLang="zh-CN" sz="1400" b="0" i="0" u="none" strike="noStrike" kern="0" cap="none" spc="0" normalizeH="0" baseline="0" noProof="0">
              <a:ln>
                <a:noFill/>
              </a:ln>
              <a:solidFill>
                <a:prstClr val="black"/>
              </a:solidFill>
              <a:effectLst/>
              <a:uLnTx/>
              <a:uFillTx/>
              <a:latin typeface="Arial" panose="020B0604020202020204"/>
              <a:ea typeface="微软雅黑" panose="020B0503020204020204" pitchFamily="34" charset="-122"/>
              <a:cs typeface="+mn-ea"/>
              <a:sym typeface="+mn-lt"/>
            </a:endParaRPr>
          </a:p>
        </p:txBody>
      </p:sp>
      <p:sp>
        <p:nvSpPr>
          <p:cNvPr id="23" name="淘宝-想搞设计PPT(倒卖必究)-23"/>
          <p:cNvSpPr/>
          <p:nvPr/>
        </p:nvSpPr>
        <p:spPr>
          <a:xfrm>
            <a:off x="0" y="0"/>
            <a:ext cx="12192000" cy="792000"/>
          </a:xfrm>
          <a:prstGeom prst="rect">
            <a:avLst/>
          </a:prstGeom>
          <a:solidFill>
            <a:srgbClr val="FFFFFF"/>
          </a:solid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zh-CN" altLang="en-US" kern="0">
              <a:solidFill>
                <a:srgbClr val="FFFFFF"/>
              </a:solidFill>
              <a:latin typeface="Calibri" panose="020F0502020204030204"/>
            </a:endParaRPr>
          </a:p>
        </p:txBody>
      </p:sp>
      <p:sp>
        <p:nvSpPr>
          <p:cNvPr id="14" name="淘宝-想搞设计PPT(倒卖必究)-14"/>
          <p:cNvSpPr>
            <a:spLocks noGrp="1"/>
          </p:cNvSpPr>
          <p:nvPr>
            <p:ph type="sldNum" sz="quarter" idx="4294967295"/>
          </p:nvPr>
        </p:nvSpPr>
        <p:spPr>
          <a:xfrm>
            <a:off x="9366250" y="6464300"/>
            <a:ext cx="2743200" cy="365125"/>
          </a:xfrm>
        </p:spPr>
        <p:txBody>
          <a:bodyPr/>
          <a:lstStyle>
            <a:lvl1pPr>
              <a:defRPr sz="1000">
                <a:latin typeface="Arial" panose="020B0604020202020204" pitchFamily="34" charset="0"/>
                <a:cs typeface="Arial" panose="020B0604020202020204" pitchFamily="34" charset="0"/>
              </a:defRPr>
            </a:lvl1pPr>
          </a:lstStyle>
          <a:p>
            <a:fld id="{DE889C00-3007-445F-903C-C55D6E6A648E}" type="slidenum">
              <a:rPr lang="zh-CN" altLang="en-US" smtClean="0"/>
              <a:t>4</a:t>
            </a:fld>
            <a:endParaRPr lang="zh-CN" altLang="en-US"/>
          </a:p>
        </p:txBody>
      </p:sp>
      <p:sp>
        <p:nvSpPr>
          <p:cNvPr id="13" name="淘宝-想搞设计PPT(倒卖必究)-13"/>
          <p:cNvSpPr txBox="1"/>
          <p:nvPr/>
        </p:nvSpPr>
        <p:spPr>
          <a:xfrm>
            <a:off x="344472" y="1047445"/>
            <a:ext cx="3562350" cy="423545"/>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2400" b="1" kern="1200" spc="5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stStyle>
          <a:p>
            <a:pPr algn="l"/>
            <a:r>
              <a:rPr lang="en-US" altLang="zh-CN">
                <a:solidFill/>
              </a:rPr>
              <a:t>1.1 图像修复的研究意义</a:t>
            </a:r>
          </a:p>
        </p:txBody>
      </p:sp>
      <p:cxnSp>
        <p:nvCxnSpPr>
          <p:cNvPr id="12" name="淘宝-想搞设计PPT(倒卖必究)-12"/>
          <p:cNvCxnSpPr/>
          <p:nvPr/>
        </p:nvCxnSpPr>
        <p:spPr>
          <a:xfrm>
            <a:off x="425752" y="1508520"/>
            <a:ext cx="1836000"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3" name="淘宝-想搞设计PPT(倒卖必究)-3"/>
          <p:cNvSpPr/>
          <p:nvPr/>
        </p:nvSpPr>
        <p:spPr>
          <a:xfrm>
            <a:off x="2898787" y="0"/>
            <a:ext cx="1656000" cy="792000"/>
          </a:xfrm>
          <a:prstGeom prst="rect">
            <a:avLst/>
          </a:prstGeom>
          <a:solidFill>
            <a:srgbClr val="095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淘宝-想搞设计PPT(倒卖必究)-4"/>
          <p:cNvCxnSpPr/>
          <p:nvPr/>
        </p:nvCxnSpPr>
        <p:spPr>
          <a:xfrm>
            <a:off x="6330474" y="252000"/>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5" name="淘宝-想搞设计PPT(倒卖必究)-5"/>
          <p:cNvCxnSpPr/>
          <p:nvPr/>
        </p:nvCxnSpPr>
        <p:spPr>
          <a:xfrm>
            <a:off x="8066265" y="252000"/>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6" name="淘宝-想搞设计PPT(倒卖必究)-6"/>
          <p:cNvCxnSpPr/>
          <p:nvPr/>
        </p:nvCxnSpPr>
        <p:spPr>
          <a:xfrm>
            <a:off x="9802055" y="252000"/>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7" name="淘宝-想搞设计PPT(倒卖必究)-7"/>
          <p:cNvSpPr txBox="1"/>
          <p:nvPr/>
        </p:nvSpPr>
        <p:spPr>
          <a:xfrm>
            <a:off x="3032097" y="211334"/>
            <a:ext cx="1389380" cy="368300"/>
          </a:xfrm>
          <a:prstGeom prst="rect">
            <a:avLst/>
          </a:prstGeom>
          <a:noFill/>
        </p:spPr>
        <p:txBody>
          <a:bodyPr wrap="none" rtlCol="0">
            <a:spAutoFit/>
          </a:bodyPr>
          <a:lstStyle/>
          <a:p>
            <a:pPr algn="ctr"/>
            <a:r>
              <a:rPr lang="zh-CN" altLang="en-US" b="1" spc="100" dirty="0">
                <a:solidFill>
                  <a:schemeClr val="bg1"/>
                </a:solidFill>
              </a:rPr>
              <a:t>背景与现状</a:t>
            </a:r>
          </a:p>
        </p:txBody>
      </p:sp>
      <p:sp>
        <p:nvSpPr>
          <p:cNvPr id="8" name="淘宝-想搞设计PPT(倒卖必究)-8"/>
          <p:cNvSpPr txBox="1"/>
          <p:nvPr/>
        </p:nvSpPr>
        <p:spPr>
          <a:xfrm>
            <a:off x="4639275" y="211334"/>
            <a:ext cx="1646605" cy="646331"/>
          </a:xfrm>
          <a:prstGeom prst="rect">
            <a:avLst/>
          </a:prstGeom>
          <a:noFill/>
        </p:spPr>
        <p:txBody>
          <a:bodyPr wrap="none" rtlCol="0">
            <a:spAutoFit/>
          </a:bodyPr>
          <a:lstStyle/>
          <a:p>
            <a:pPr algn="ctr"/>
            <a:r>
              <a:rPr lang="zh-CN" altLang="en-US" b="1" spc="100" dirty="0">
                <a:solidFill>
                  <a:schemeClr val="bg1">
                    <a:lumMod val="50000"/>
                  </a:schemeClr>
                </a:solidFill>
                <a:sym typeface="+mn-lt"/>
              </a:rPr>
              <a:t>核心技术原理</a:t>
            </a:r>
          </a:p>
          <a:p>
            <a:pPr algn="ctr"/>
            <a:endParaRPr lang="zh-CN" altLang="en-US" b="1" spc="100" dirty="0">
              <a:solidFill>
                <a:schemeClr val="bg1">
                  <a:lumMod val="50000"/>
                </a:schemeClr>
              </a:solidFill>
            </a:endParaRPr>
          </a:p>
        </p:txBody>
      </p:sp>
      <p:sp>
        <p:nvSpPr>
          <p:cNvPr id="9" name="淘宝-想搞设计PPT(倒卖必究)-9"/>
          <p:cNvSpPr txBox="1"/>
          <p:nvPr/>
        </p:nvSpPr>
        <p:spPr>
          <a:xfrm>
            <a:off x="6253239" y="211334"/>
            <a:ext cx="1890261" cy="369332"/>
          </a:xfrm>
          <a:prstGeom prst="rect">
            <a:avLst/>
          </a:prstGeom>
          <a:noFill/>
        </p:spPr>
        <p:txBody>
          <a:bodyPr wrap="none" rtlCol="0">
            <a:spAutoFit/>
          </a:bodyPr>
          <a:lstStyle/>
          <a:p>
            <a:pPr algn="ctr"/>
            <a:r>
              <a:rPr lang="zh-CN" altLang="en-US" b="1" spc="100" dirty="0">
                <a:solidFill>
                  <a:schemeClr val="bg1">
                    <a:lumMod val="50000"/>
                  </a:schemeClr>
                </a:solidFill>
              </a:rPr>
              <a:t>实训方案与复现</a:t>
            </a:r>
            <a:endParaRPr lang="zh-CN" altLang="en-US" b="1" spc="100" dirty="0">
              <a:solidFill>
                <a:schemeClr val="bg1">
                  <a:lumMod val="50000"/>
                </a:schemeClr>
              </a:solidFill>
              <a:sym typeface="+mn-lt"/>
            </a:endParaRPr>
          </a:p>
        </p:txBody>
      </p:sp>
      <p:sp>
        <p:nvSpPr>
          <p:cNvPr id="10" name="淘宝-想搞设计PPT(倒卖必究)-10"/>
          <p:cNvSpPr txBox="1"/>
          <p:nvPr/>
        </p:nvSpPr>
        <p:spPr>
          <a:xfrm>
            <a:off x="8354513" y="211334"/>
            <a:ext cx="1159292" cy="369332"/>
          </a:xfrm>
          <a:prstGeom prst="rect">
            <a:avLst/>
          </a:prstGeom>
          <a:noFill/>
        </p:spPr>
        <p:txBody>
          <a:bodyPr wrap="none" rtlCol="0">
            <a:spAutoFit/>
          </a:bodyPr>
          <a:lstStyle/>
          <a:p>
            <a:pPr algn="ctr"/>
            <a:r>
              <a:rPr lang="zh-CN" altLang="en-US" b="1" spc="100" dirty="0">
                <a:solidFill>
                  <a:schemeClr val="bg1">
                    <a:lumMod val="50000"/>
                  </a:schemeClr>
                </a:solidFill>
              </a:rPr>
              <a:t>结果验证</a:t>
            </a:r>
          </a:p>
        </p:txBody>
      </p:sp>
      <p:sp>
        <p:nvSpPr>
          <p:cNvPr id="11" name="淘宝-想搞设计PPT(倒卖必究)-11"/>
          <p:cNvSpPr txBox="1"/>
          <p:nvPr/>
        </p:nvSpPr>
        <p:spPr>
          <a:xfrm>
            <a:off x="10090305" y="211334"/>
            <a:ext cx="1159292" cy="369332"/>
          </a:xfrm>
          <a:prstGeom prst="rect">
            <a:avLst/>
          </a:prstGeom>
          <a:noFill/>
        </p:spPr>
        <p:txBody>
          <a:bodyPr wrap="none" rtlCol="0">
            <a:spAutoFit/>
          </a:bodyPr>
          <a:lstStyle/>
          <a:p>
            <a:pPr algn="ctr"/>
            <a:r>
              <a:rPr lang="zh-CN" altLang="en-US" b="1" spc="100" dirty="0">
                <a:solidFill>
                  <a:schemeClr val="bg1">
                    <a:lumMod val="50000"/>
                  </a:schemeClr>
                </a:solidFill>
              </a:rPr>
              <a:t>实训总结</a:t>
            </a:r>
          </a:p>
        </p:txBody>
      </p:sp>
      <p:sp>
        <p:nvSpPr>
          <p:cNvPr id="16" name="淘宝-想搞设计PPT(倒卖必究)-16"/>
          <p:cNvSpPr/>
          <p:nvPr/>
        </p:nvSpPr>
        <p:spPr>
          <a:xfrm>
            <a:off x="695325" y="1965596"/>
            <a:ext cx="10801350" cy="720000"/>
          </a:xfrm>
          <a:prstGeom prst="rect">
            <a:avLst/>
          </a:prstGeom>
          <a:solidFill>
            <a:srgbClr val="0957A5"/>
          </a:solidFill>
          <a:ln w="12700" cap="flat" cmpd="sng" algn="ctr">
            <a:solidFill>
              <a:srgbClr val="0957A5"/>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schemeClr val="bg1"/>
                </a:solidFill>
                <a:effectLst/>
                <a:uLnTx/>
                <a:uFillTx/>
                <a:cs typeface="+mn-ea"/>
                <a:sym typeface="+mn-lt"/>
              </a:rPr>
              <a:t>研究背景概述</a:t>
            </a:r>
          </a:p>
        </p:txBody>
      </p:sp>
      <p:sp>
        <p:nvSpPr>
          <p:cNvPr id="17" name="淘宝-想搞设计PPT(倒卖必究)-17"/>
          <p:cNvSpPr txBox="1"/>
          <p:nvPr/>
        </p:nvSpPr>
        <p:spPr>
          <a:xfrm>
            <a:off x="1043366" y="2824880"/>
            <a:ext cx="10105269" cy="2999740"/>
          </a:xfrm>
          <a:prstGeom prst="rect">
            <a:avLst/>
          </a:prstGeom>
          <a:noFill/>
        </p:spPr>
        <p:txBody>
          <a:bodyPr wrap="square" rtlCol="0">
            <a:spAutoFit/>
          </a:bodyPr>
          <a:lstStyle/>
          <a:p>
            <a:pPr algn="just">
              <a:lnSpc>
                <a:spcPct val="150000"/>
              </a:lnSpc>
            </a:pPr>
            <a:r>
              <a:rPr lang="en-US" altLang="zh-CN">
                <a:solidFill>
                  <a:prstClr val="black"/>
                </a:solidFill>
                <a:cs typeface="+mn-ea"/>
                <a:sym typeface="+mn-lt"/>
              </a:rPr>
              <a:t>        </a:t>
            </a:r>
            <a:r>
              <a:rPr lang="en-US" altLang="zh-CN" b="1">
                <a:solidFill>
                  <a:prstClr val="black"/>
                </a:solidFill>
                <a:cs typeface="+mn-ea"/>
                <a:sym typeface="+mn-lt"/>
              </a:rPr>
              <a:t>图像修复</a:t>
            </a:r>
            <a:r>
              <a:rPr lang="en-US" altLang="zh-CN">
                <a:solidFill>
                  <a:prstClr val="black"/>
                </a:solidFill>
                <a:cs typeface="+mn-ea"/>
                <a:sym typeface="+mn-lt"/>
              </a:rPr>
              <a:t>旨在从受损或退化的观测数据中恢复出潜在的高质量原始图像，是计算机视觉与图像处理领域中经典的病态反问题。在实际应用中，由于成像设备本身的物理限制、拍摄环境的复杂性以及信号传输过程中的干扰，图像往往会遭受噪声污染、运动模糊、分辨率降低或局部信息缺失等退化影响。这些退化不仅降低了图像的视觉质量，更严重阻碍了医学影像分析、自动驾驶环境感知、安防监控目标检测等下游高级视觉任务的性能。</a:t>
            </a:r>
          </a:p>
          <a:p>
            <a:pPr algn="just">
              <a:lnSpc>
                <a:spcPct val="150000"/>
              </a:lnSpc>
            </a:pPr>
            <a:r>
              <a:rPr lang="en-US" altLang="zh-CN">
                <a:solidFill>
                  <a:prstClr val="black"/>
                </a:solidFill>
                <a:cs typeface="+mn-ea"/>
                <a:sym typeface="+mn-lt"/>
              </a:rPr>
              <a:t>        因此，研究鲁棒且高效的图像修复算法，对于提升成像系统的环境适应能力和智能化水平具有重要的学术价值与现实意义。</a:t>
            </a:r>
          </a:p>
        </p:txBody>
      </p:sp>
      <p:pic>
        <p:nvPicPr>
          <p:cNvPr id="27" name="Picture 26" descr="同济大学.png"/>
          <p:cNvPicPr>
            <a:picLocks noChangeAspect="1"/>
          </p:cNvPicPr>
          <p:nvPr/>
        </p:nvPicPr>
        <p:blipFill>
          <a:blip r:embed="rId2"/>
          <a:stretch>
            <a:fillRect/>
          </a:stretch>
        </p:blipFill>
        <p:spPr>
          <a:xfrm>
            <a:off x="356020" y="158235"/>
            <a:ext cx="2011854" cy="5014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淘宝-想搞设计PPT(倒卖必究)-14"/>
          <p:cNvSpPr>
            <a:spLocks noGrp="1"/>
          </p:cNvSpPr>
          <p:nvPr>
            <p:ph type="sldNum" sz="quarter" idx="4294967295"/>
          </p:nvPr>
        </p:nvSpPr>
        <p:spPr>
          <a:xfrm>
            <a:off x="9366250" y="6464300"/>
            <a:ext cx="2743200" cy="365125"/>
          </a:xfrm>
        </p:spPr>
        <p:txBody>
          <a:bodyPr/>
          <a:lstStyle>
            <a:lvl1pPr>
              <a:defRPr sz="1000">
                <a:latin typeface="Arial" panose="020B0604020202020204" pitchFamily="34" charset="0"/>
                <a:cs typeface="Arial" panose="020B0604020202020204" pitchFamily="34" charset="0"/>
              </a:defRPr>
            </a:lvl1pPr>
          </a:lstStyle>
          <a:p>
            <a:fld id="{DE889C00-3007-445F-903C-C55D6E6A648E}" type="slidenum">
              <a:rPr lang="zh-CN" altLang="en-US" smtClean="0"/>
              <a:t>5</a:t>
            </a:fld>
            <a:endParaRPr lang="zh-CN" altLang="en-US"/>
          </a:p>
        </p:txBody>
      </p:sp>
      <p:sp>
        <p:nvSpPr>
          <p:cNvPr id="13" name="淘宝-想搞设计PPT(倒卖必究)-13"/>
          <p:cNvSpPr txBox="1"/>
          <p:nvPr/>
        </p:nvSpPr>
        <p:spPr>
          <a:xfrm>
            <a:off x="344472" y="1047445"/>
            <a:ext cx="2940050" cy="423545"/>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2400" b="1" kern="1200" spc="5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stStyle>
          <a:p>
            <a:pPr algn="l"/>
            <a:r>
              <a:rPr lang="en-US" altLang="zh-CN">
                <a:solidFill/>
              </a:rPr>
              <a:t>1.2 </a:t>
            </a:r>
            <a:r>
              <a:rPr>
                <a:solidFill/>
              </a:rPr>
              <a:t>技术发展路线图</a:t>
            </a:r>
          </a:p>
        </p:txBody>
      </p:sp>
      <p:cxnSp>
        <p:nvCxnSpPr>
          <p:cNvPr id="12" name="淘宝-想搞设计PPT(倒卖必究)-12"/>
          <p:cNvCxnSpPr/>
          <p:nvPr/>
        </p:nvCxnSpPr>
        <p:spPr>
          <a:xfrm>
            <a:off x="425752" y="1508520"/>
            <a:ext cx="1836000"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052195" y="1602105"/>
            <a:ext cx="9645015" cy="4384675"/>
          </a:xfrm>
          <a:prstGeom prst="rect">
            <a:avLst/>
          </a:prstGeom>
          <a:noFill/>
        </p:spPr>
        <p:txBody>
          <a:bodyPr wrap="square" rtlCol="0" anchor="t">
            <a:spAutoFit/>
          </a:bodyPr>
          <a:lstStyle/>
          <a:p>
            <a:pPr marL="342900" indent="-342900" fontAlgn="auto">
              <a:lnSpc>
                <a:spcPct val="150000"/>
              </a:lnSpc>
              <a:buClr>
                <a:srgbClr val="0070C0"/>
              </a:buClr>
              <a:buFont typeface="Wingdings" panose="05000000000000000000" charset="0"/>
              <a:buChar char="Ø"/>
            </a:pPr>
            <a:r>
              <a:rPr lang="zh-CN" altLang="en-US" sz="2000" b="1" dirty="0">
                <a:solidFill>
                  <a:srgbClr val="0070C0"/>
                </a:solidFill>
              </a:rPr>
              <a:t>阶段一：传统算法</a:t>
            </a:r>
          </a:p>
          <a:p>
            <a:pPr indent="0" fontAlgn="auto">
              <a:lnSpc>
                <a:spcPct val="150000"/>
              </a:lnSpc>
            </a:pPr>
            <a:r>
              <a:rPr lang="zh-CN" altLang="en-US" b="1" dirty="0">
                <a:sym typeface="+mn-ea"/>
              </a:rPr>
              <a:t>代表：</a:t>
            </a:r>
            <a:r>
              <a:rPr lang="zh-CN" altLang="en-US" dirty="0">
                <a:sym typeface="+mn-ea"/>
              </a:rPr>
              <a:t>中值滤波、BM3D。</a:t>
            </a:r>
            <a:endParaRPr lang="zh-CN" altLang="en-US" dirty="0"/>
          </a:p>
          <a:p>
            <a:pPr indent="0" fontAlgn="auto">
              <a:lnSpc>
                <a:spcPct val="150000"/>
              </a:lnSpc>
            </a:pPr>
            <a:r>
              <a:rPr lang="zh-CN" altLang="en-US" b="1" dirty="0">
                <a:sym typeface="+mn-ea"/>
              </a:rPr>
              <a:t>特点：</a:t>
            </a:r>
            <a:r>
              <a:rPr lang="zh-CN" altLang="en-US" dirty="0">
                <a:sym typeface="+mn-ea"/>
              </a:rPr>
              <a:t>利用图像统计先验，但在复杂纹理处容易过度平滑。</a:t>
            </a:r>
            <a:endParaRPr lang="zh-CN" altLang="en-US" sz="2000" b="1" dirty="0">
              <a:solidFill>
                <a:srgbClr val="0070C0"/>
              </a:solidFill>
            </a:endParaRPr>
          </a:p>
          <a:p>
            <a:pPr marL="342900" indent="-342900" fontAlgn="auto">
              <a:lnSpc>
                <a:spcPct val="150000"/>
              </a:lnSpc>
              <a:buClr>
                <a:srgbClr val="0070C0"/>
              </a:buClr>
              <a:buFont typeface="Wingdings" panose="05000000000000000000" charset="0"/>
              <a:buChar char="Ø"/>
            </a:pPr>
            <a:r>
              <a:rPr lang="zh-CN" altLang="en-US" sz="2000" b="1" dirty="0">
                <a:solidFill>
                  <a:srgbClr val="0070C0"/>
                </a:solidFill>
                <a:sym typeface="+mn-ea"/>
              </a:rPr>
              <a:t>阶段二：深度判别模型 (CNN/GAN)</a:t>
            </a:r>
          </a:p>
          <a:p>
            <a:pPr indent="0" fontAlgn="auto">
              <a:lnSpc>
                <a:spcPct val="150000"/>
              </a:lnSpc>
            </a:pPr>
            <a:r>
              <a:rPr lang="zh-CN" altLang="en-US" b="1" dirty="0">
                <a:sym typeface="+mn-ea"/>
              </a:rPr>
              <a:t>代表：</a:t>
            </a:r>
            <a:r>
              <a:rPr lang="zh-CN" altLang="en-US" dirty="0">
                <a:sym typeface="+mn-ea"/>
              </a:rPr>
              <a:t>SRGAN, U-Net。</a:t>
            </a:r>
            <a:endParaRPr lang="zh-CN" altLang="en-US" dirty="0"/>
          </a:p>
          <a:p>
            <a:pPr indent="0" fontAlgn="auto">
              <a:lnSpc>
                <a:spcPct val="150000"/>
              </a:lnSpc>
            </a:pPr>
            <a:r>
              <a:rPr lang="zh-CN" altLang="en-US" b="1" dirty="0">
                <a:sym typeface="+mn-ea"/>
              </a:rPr>
              <a:t>特点：</a:t>
            </a:r>
            <a:r>
              <a:rPr lang="zh-CN" altLang="en-US" dirty="0">
                <a:sym typeface="+mn-ea"/>
              </a:rPr>
              <a:t>端到端映射，速度快。</a:t>
            </a:r>
            <a:endParaRPr lang="zh-CN" altLang="en-US" dirty="0"/>
          </a:p>
          <a:p>
            <a:pPr indent="0" fontAlgn="auto">
              <a:lnSpc>
                <a:spcPct val="150000"/>
              </a:lnSpc>
            </a:pPr>
            <a:r>
              <a:rPr lang="zh-CN" altLang="en-US" b="1" dirty="0">
                <a:sym typeface="+mn-ea"/>
              </a:rPr>
              <a:t>缺陷：</a:t>
            </a:r>
            <a:r>
              <a:rPr lang="zh-CN" altLang="en-US" dirty="0">
                <a:sym typeface="+mn-ea"/>
              </a:rPr>
              <a:t>容易出现模式崩塌 (Mode Collapse) 或伪影。</a:t>
            </a:r>
            <a:endParaRPr lang="zh-CN" altLang="en-US" dirty="0"/>
          </a:p>
          <a:p>
            <a:pPr marL="342900" indent="-342900" fontAlgn="auto">
              <a:lnSpc>
                <a:spcPct val="150000"/>
              </a:lnSpc>
              <a:buClr>
                <a:srgbClr val="0070C0"/>
              </a:buClr>
              <a:buFont typeface="Wingdings" panose="05000000000000000000" charset="0"/>
              <a:buChar char="Ø"/>
            </a:pPr>
            <a:r>
              <a:rPr lang="zh-CN" altLang="en-US" sz="2000" b="1" dirty="0">
                <a:solidFill>
                  <a:srgbClr val="0070C0"/>
                </a:solidFill>
                <a:sym typeface="+mn-ea"/>
              </a:rPr>
              <a:t>阶段三：深度生成模型 (当前SOTA)</a:t>
            </a:r>
            <a:endParaRPr lang="zh-CN" altLang="en-US" dirty="0"/>
          </a:p>
          <a:p>
            <a:pPr indent="0" fontAlgn="auto">
              <a:lnSpc>
                <a:spcPct val="150000"/>
              </a:lnSpc>
            </a:pPr>
            <a:r>
              <a:rPr lang="zh-CN" altLang="en-US" b="1" dirty="0"/>
              <a:t>代表：</a:t>
            </a:r>
            <a:r>
              <a:rPr lang="zh-CN" altLang="en-US" dirty="0"/>
              <a:t>DDPM (去噪扩散概率模型)。</a:t>
            </a:r>
          </a:p>
          <a:p>
            <a:pPr indent="0" fontAlgn="auto">
              <a:lnSpc>
                <a:spcPct val="150000"/>
              </a:lnSpc>
            </a:pPr>
            <a:r>
              <a:rPr lang="zh-CN" altLang="en-US" b="1" dirty="0"/>
              <a:t>现状：</a:t>
            </a:r>
            <a:r>
              <a:rPr lang="zh-CN" altLang="en-US" dirty="0"/>
              <a:t>生成质量极高，分布覆盖全，但推理效率极低（本次研究重点）。</a:t>
            </a:r>
          </a:p>
        </p:txBody>
      </p:sp>
      <p:sp>
        <p:nvSpPr>
          <p:cNvPr id="15" name="淘宝-想搞设计PPT(倒卖必究)-23">
            <a:extLst>
              <a:ext uri="{FF2B5EF4-FFF2-40B4-BE49-F238E27FC236}">
                <a16:creationId xmlns:a16="http://schemas.microsoft.com/office/drawing/2014/main" id="{18C27461-FCBD-DFE6-F1EC-6AC5B526F10F}"/>
              </a:ext>
            </a:extLst>
          </p:cNvPr>
          <p:cNvSpPr/>
          <p:nvPr/>
        </p:nvSpPr>
        <p:spPr>
          <a:xfrm>
            <a:off x="0" y="0"/>
            <a:ext cx="12192000" cy="792000"/>
          </a:xfrm>
          <a:prstGeom prst="rect">
            <a:avLst/>
          </a:prstGeom>
          <a:solidFill>
            <a:srgbClr val="FFFFFF"/>
          </a:solid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zh-CN" altLang="en-US" kern="0">
              <a:solidFill>
                <a:srgbClr val="FFFFFF"/>
              </a:solidFill>
              <a:latin typeface="Calibri" panose="020F0502020204030204"/>
            </a:endParaRPr>
          </a:p>
        </p:txBody>
      </p:sp>
      <p:sp>
        <p:nvSpPr>
          <p:cNvPr id="16" name="淘宝-想搞设计PPT(倒卖必究)-3">
            <a:extLst>
              <a:ext uri="{FF2B5EF4-FFF2-40B4-BE49-F238E27FC236}">
                <a16:creationId xmlns:a16="http://schemas.microsoft.com/office/drawing/2014/main" id="{B8514FDE-0FB7-582F-4570-419C46E22877}"/>
              </a:ext>
            </a:extLst>
          </p:cNvPr>
          <p:cNvSpPr/>
          <p:nvPr/>
        </p:nvSpPr>
        <p:spPr>
          <a:xfrm>
            <a:off x="2898787" y="0"/>
            <a:ext cx="1656000" cy="792000"/>
          </a:xfrm>
          <a:prstGeom prst="rect">
            <a:avLst/>
          </a:prstGeom>
          <a:solidFill>
            <a:srgbClr val="095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淘宝-想搞设计PPT(倒卖必究)-4">
            <a:extLst>
              <a:ext uri="{FF2B5EF4-FFF2-40B4-BE49-F238E27FC236}">
                <a16:creationId xmlns:a16="http://schemas.microsoft.com/office/drawing/2014/main" id="{6677C666-8970-1BA8-3BA4-614496639EBB}"/>
              </a:ext>
            </a:extLst>
          </p:cNvPr>
          <p:cNvCxnSpPr/>
          <p:nvPr/>
        </p:nvCxnSpPr>
        <p:spPr>
          <a:xfrm>
            <a:off x="6330474" y="252000"/>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20" name="淘宝-想搞设计PPT(倒卖必究)-5">
            <a:extLst>
              <a:ext uri="{FF2B5EF4-FFF2-40B4-BE49-F238E27FC236}">
                <a16:creationId xmlns:a16="http://schemas.microsoft.com/office/drawing/2014/main" id="{A32B3B2F-6E02-B436-B745-08E3B9580E08}"/>
              </a:ext>
            </a:extLst>
          </p:cNvPr>
          <p:cNvCxnSpPr/>
          <p:nvPr/>
        </p:nvCxnSpPr>
        <p:spPr>
          <a:xfrm>
            <a:off x="8066265" y="252000"/>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21" name="淘宝-想搞设计PPT(倒卖必究)-6">
            <a:extLst>
              <a:ext uri="{FF2B5EF4-FFF2-40B4-BE49-F238E27FC236}">
                <a16:creationId xmlns:a16="http://schemas.microsoft.com/office/drawing/2014/main" id="{9EB37BE5-695D-8787-49C2-0639A799D3F5}"/>
              </a:ext>
            </a:extLst>
          </p:cNvPr>
          <p:cNvCxnSpPr/>
          <p:nvPr/>
        </p:nvCxnSpPr>
        <p:spPr>
          <a:xfrm>
            <a:off x="9802055" y="252000"/>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22" name="淘宝-想搞设计PPT(倒卖必究)-7">
            <a:extLst>
              <a:ext uri="{FF2B5EF4-FFF2-40B4-BE49-F238E27FC236}">
                <a16:creationId xmlns:a16="http://schemas.microsoft.com/office/drawing/2014/main" id="{9054435F-B837-D4D2-896F-F4B6DA6FCEC0}"/>
              </a:ext>
            </a:extLst>
          </p:cNvPr>
          <p:cNvSpPr txBox="1"/>
          <p:nvPr/>
        </p:nvSpPr>
        <p:spPr>
          <a:xfrm>
            <a:off x="3032097" y="211334"/>
            <a:ext cx="1389380" cy="368300"/>
          </a:xfrm>
          <a:prstGeom prst="rect">
            <a:avLst/>
          </a:prstGeom>
          <a:noFill/>
        </p:spPr>
        <p:txBody>
          <a:bodyPr wrap="none" rtlCol="0">
            <a:spAutoFit/>
          </a:bodyPr>
          <a:lstStyle/>
          <a:p>
            <a:pPr algn="ctr"/>
            <a:r>
              <a:rPr lang="zh-CN" altLang="en-US" b="1" spc="100" dirty="0">
                <a:solidFill>
                  <a:schemeClr val="bg1"/>
                </a:solidFill>
              </a:rPr>
              <a:t>背景与现状</a:t>
            </a:r>
          </a:p>
        </p:txBody>
      </p:sp>
      <p:sp>
        <p:nvSpPr>
          <p:cNvPr id="24" name="淘宝-想搞设计PPT(倒卖必究)-8">
            <a:extLst>
              <a:ext uri="{FF2B5EF4-FFF2-40B4-BE49-F238E27FC236}">
                <a16:creationId xmlns:a16="http://schemas.microsoft.com/office/drawing/2014/main" id="{1D550FD9-2DD6-DB7A-74FC-6507A2EE9219}"/>
              </a:ext>
            </a:extLst>
          </p:cNvPr>
          <p:cNvSpPr txBox="1"/>
          <p:nvPr/>
        </p:nvSpPr>
        <p:spPr>
          <a:xfrm>
            <a:off x="4639275" y="211334"/>
            <a:ext cx="1646605" cy="646331"/>
          </a:xfrm>
          <a:prstGeom prst="rect">
            <a:avLst/>
          </a:prstGeom>
          <a:noFill/>
        </p:spPr>
        <p:txBody>
          <a:bodyPr wrap="none" rtlCol="0">
            <a:spAutoFit/>
          </a:bodyPr>
          <a:lstStyle/>
          <a:p>
            <a:pPr algn="ctr"/>
            <a:r>
              <a:rPr lang="zh-CN" altLang="en-US" b="1" spc="100" dirty="0">
                <a:solidFill>
                  <a:schemeClr val="bg1">
                    <a:lumMod val="50000"/>
                  </a:schemeClr>
                </a:solidFill>
                <a:sym typeface="+mn-lt"/>
              </a:rPr>
              <a:t>核心技术原理</a:t>
            </a:r>
          </a:p>
          <a:p>
            <a:pPr algn="ctr"/>
            <a:endParaRPr lang="zh-CN" altLang="en-US" b="1" spc="100" dirty="0">
              <a:solidFill>
                <a:schemeClr val="bg1">
                  <a:lumMod val="50000"/>
                </a:schemeClr>
              </a:solidFill>
            </a:endParaRPr>
          </a:p>
        </p:txBody>
      </p:sp>
      <p:sp>
        <p:nvSpPr>
          <p:cNvPr id="25" name="淘宝-想搞设计PPT(倒卖必究)-9">
            <a:extLst>
              <a:ext uri="{FF2B5EF4-FFF2-40B4-BE49-F238E27FC236}">
                <a16:creationId xmlns:a16="http://schemas.microsoft.com/office/drawing/2014/main" id="{FD69B921-E15A-F125-9507-840DC118FDA7}"/>
              </a:ext>
            </a:extLst>
          </p:cNvPr>
          <p:cNvSpPr txBox="1"/>
          <p:nvPr/>
        </p:nvSpPr>
        <p:spPr>
          <a:xfrm>
            <a:off x="6253239" y="211334"/>
            <a:ext cx="1890261" cy="369332"/>
          </a:xfrm>
          <a:prstGeom prst="rect">
            <a:avLst/>
          </a:prstGeom>
          <a:noFill/>
        </p:spPr>
        <p:txBody>
          <a:bodyPr wrap="none" rtlCol="0">
            <a:spAutoFit/>
          </a:bodyPr>
          <a:lstStyle/>
          <a:p>
            <a:pPr algn="ctr"/>
            <a:r>
              <a:rPr lang="zh-CN" altLang="en-US" b="1" spc="100" dirty="0">
                <a:solidFill>
                  <a:schemeClr val="bg1">
                    <a:lumMod val="50000"/>
                  </a:schemeClr>
                </a:solidFill>
              </a:rPr>
              <a:t>实训方案与复现</a:t>
            </a:r>
            <a:endParaRPr lang="zh-CN" altLang="en-US" b="1" spc="100" dirty="0">
              <a:solidFill>
                <a:schemeClr val="bg1">
                  <a:lumMod val="50000"/>
                </a:schemeClr>
              </a:solidFill>
              <a:sym typeface="+mn-lt"/>
            </a:endParaRPr>
          </a:p>
        </p:txBody>
      </p:sp>
      <p:sp>
        <p:nvSpPr>
          <p:cNvPr id="26" name="淘宝-想搞设计PPT(倒卖必究)-10">
            <a:extLst>
              <a:ext uri="{FF2B5EF4-FFF2-40B4-BE49-F238E27FC236}">
                <a16:creationId xmlns:a16="http://schemas.microsoft.com/office/drawing/2014/main" id="{42871EC8-FEF2-79F6-6360-ADD93CD7FD5C}"/>
              </a:ext>
            </a:extLst>
          </p:cNvPr>
          <p:cNvSpPr txBox="1"/>
          <p:nvPr/>
        </p:nvSpPr>
        <p:spPr>
          <a:xfrm>
            <a:off x="8354513" y="211334"/>
            <a:ext cx="1159292" cy="369332"/>
          </a:xfrm>
          <a:prstGeom prst="rect">
            <a:avLst/>
          </a:prstGeom>
          <a:noFill/>
        </p:spPr>
        <p:txBody>
          <a:bodyPr wrap="none" rtlCol="0">
            <a:spAutoFit/>
          </a:bodyPr>
          <a:lstStyle/>
          <a:p>
            <a:pPr algn="ctr"/>
            <a:r>
              <a:rPr lang="zh-CN" altLang="en-US" b="1" spc="100" dirty="0">
                <a:solidFill>
                  <a:schemeClr val="bg1">
                    <a:lumMod val="50000"/>
                  </a:schemeClr>
                </a:solidFill>
              </a:rPr>
              <a:t>结果验证</a:t>
            </a:r>
          </a:p>
        </p:txBody>
      </p:sp>
      <p:sp>
        <p:nvSpPr>
          <p:cNvPr id="28" name="淘宝-想搞设计PPT(倒卖必究)-11">
            <a:extLst>
              <a:ext uri="{FF2B5EF4-FFF2-40B4-BE49-F238E27FC236}">
                <a16:creationId xmlns:a16="http://schemas.microsoft.com/office/drawing/2014/main" id="{5B7E4C53-524E-0CB0-8217-74DF2DA53FF4}"/>
              </a:ext>
            </a:extLst>
          </p:cNvPr>
          <p:cNvSpPr txBox="1"/>
          <p:nvPr/>
        </p:nvSpPr>
        <p:spPr>
          <a:xfrm>
            <a:off x="10090305" y="211334"/>
            <a:ext cx="1159292" cy="369332"/>
          </a:xfrm>
          <a:prstGeom prst="rect">
            <a:avLst/>
          </a:prstGeom>
          <a:noFill/>
        </p:spPr>
        <p:txBody>
          <a:bodyPr wrap="none" rtlCol="0">
            <a:spAutoFit/>
          </a:bodyPr>
          <a:lstStyle/>
          <a:p>
            <a:pPr algn="ctr"/>
            <a:r>
              <a:rPr lang="zh-CN" altLang="en-US" b="1" spc="100" dirty="0">
                <a:solidFill>
                  <a:schemeClr val="bg1">
                    <a:lumMod val="50000"/>
                  </a:schemeClr>
                </a:solidFill>
              </a:rPr>
              <a:t>实训总结</a:t>
            </a:r>
          </a:p>
        </p:txBody>
      </p:sp>
      <p:pic>
        <p:nvPicPr>
          <p:cNvPr id="29" name="Picture 26" descr="同济大学.png">
            <a:extLst>
              <a:ext uri="{FF2B5EF4-FFF2-40B4-BE49-F238E27FC236}">
                <a16:creationId xmlns:a16="http://schemas.microsoft.com/office/drawing/2014/main" id="{6251BDD8-BEE4-0200-3DD6-4353D91473AF}"/>
              </a:ext>
            </a:extLst>
          </p:cNvPr>
          <p:cNvPicPr>
            <a:picLocks noChangeAspect="1"/>
          </p:cNvPicPr>
          <p:nvPr/>
        </p:nvPicPr>
        <p:blipFill>
          <a:blip r:embed="rId2"/>
          <a:stretch>
            <a:fillRect/>
          </a:stretch>
        </p:blipFill>
        <p:spPr>
          <a:xfrm>
            <a:off x="356020" y="158235"/>
            <a:ext cx="2011854" cy="501415"/>
          </a:xfrm>
          <a:prstGeom prst="rect">
            <a:avLst/>
          </a:prstGeom>
        </p:spPr>
      </p:pic>
      <p:pic>
        <p:nvPicPr>
          <p:cNvPr id="31" name="图片 30" descr="图示&#10;&#10;AI 生成的内容可能不正确。">
            <a:extLst>
              <a:ext uri="{FF2B5EF4-FFF2-40B4-BE49-F238E27FC236}">
                <a16:creationId xmlns:a16="http://schemas.microsoft.com/office/drawing/2014/main" id="{593219C0-2E64-91E4-9644-CF39C5E7D05D}"/>
              </a:ext>
            </a:extLst>
          </p:cNvPr>
          <p:cNvPicPr>
            <a:picLocks noChangeAspect="1"/>
          </p:cNvPicPr>
          <p:nvPr/>
        </p:nvPicPr>
        <p:blipFill>
          <a:blip r:embed="rId3"/>
          <a:stretch>
            <a:fillRect/>
          </a:stretch>
        </p:blipFill>
        <p:spPr>
          <a:xfrm>
            <a:off x="8022133" y="1285819"/>
            <a:ext cx="2983344" cy="1995999"/>
          </a:xfrm>
          <a:prstGeom prst="rect">
            <a:avLst/>
          </a:prstGeom>
          <a:ln>
            <a:solidFill>
              <a:schemeClr val="bg2"/>
            </a:solidFill>
          </a:ln>
        </p:spPr>
      </p:pic>
      <p:pic>
        <p:nvPicPr>
          <p:cNvPr id="33" name="图片 32" descr="图示&#10;&#10;AI 生成的内容可能不正确。">
            <a:extLst>
              <a:ext uri="{FF2B5EF4-FFF2-40B4-BE49-F238E27FC236}">
                <a16:creationId xmlns:a16="http://schemas.microsoft.com/office/drawing/2014/main" id="{831254A2-3828-1DE7-7073-2B17CDA80D18}"/>
              </a:ext>
            </a:extLst>
          </p:cNvPr>
          <p:cNvPicPr>
            <a:picLocks noChangeAspect="1"/>
          </p:cNvPicPr>
          <p:nvPr/>
        </p:nvPicPr>
        <p:blipFill>
          <a:blip r:embed="rId4"/>
          <a:stretch>
            <a:fillRect/>
          </a:stretch>
        </p:blipFill>
        <p:spPr>
          <a:xfrm>
            <a:off x="6705600" y="3499232"/>
            <a:ext cx="5486400" cy="1817539"/>
          </a:xfrm>
          <a:prstGeom prst="rect">
            <a:avLst/>
          </a:prstGeom>
          <a:ln>
            <a:solidFill>
              <a:schemeClr val="bg2"/>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436888" y="-1840923"/>
            <a:ext cx="12895588" cy="8837254"/>
            <a:chOff x="154818" y="694772"/>
            <a:chExt cx="12895588" cy="8837254"/>
          </a:xfrm>
        </p:grpSpPr>
        <p:pic>
          <p:nvPicPr>
            <p:cNvPr id="25" name="Picture 24" descr="677d22ba6e9b10622996442c.jpg"/>
            <p:cNvPicPr>
              <a:picLocks noChangeAspect="1"/>
            </p:cNvPicPr>
            <p:nvPr/>
          </p:nvPicPr>
          <p:blipFill>
            <a:blip r:embed="rId3"/>
            <a:stretch>
              <a:fillRect/>
            </a:stretch>
          </p:blipFill>
          <p:spPr>
            <a:xfrm>
              <a:off x="553895" y="1829966"/>
              <a:ext cx="12229811" cy="7643631"/>
            </a:xfrm>
            <a:prstGeom prst="rect">
              <a:avLst/>
            </a:prstGeom>
          </p:spPr>
        </p:pic>
        <p:sp>
          <p:nvSpPr>
            <p:cNvPr id="19" name="淘宝-想搞设计PPT(倒卖必究)-19"/>
            <p:cNvSpPr/>
            <p:nvPr/>
          </p:nvSpPr>
          <p:spPr>
            <a:xfrm>
              <a:off x="154818" y="7406817"/>
              <a:ext cx="12895588" cy="21252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淘宝-想搞设计PPT(倒卖必究)-20"/>
            <p:cNvSpPr/>
            <p:nvPr/>
          </p:nvSpPr>
          <p:spPr>
            <a:xfrm>
              <a:off x="340786" y="694772"/>
              <a:ext cx="12442920" cy="38252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淘宝-想搞设计PPT(倒卖必究)-24"/>
          <p:cNvSpPr/>
          <p:nvPr/>
        </p:nvSpPr>
        <p:spPr>
          <a:xfrm>
            <a:off x="0" y="1989000"/>
            <a:ext cx="12191999" cy="2880000"/>
          </a:xfrm>
          <a:prstGeom prst="rect">
            <a:avLst/>
          </a:prstGeom>
          <a:solidFill>
            <a:srgbClr val="0957A5">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22" name="淘宝-想搞设计PPT(倒卖必究)-22" hidden="1"/>
          <p:cNvSpPr txBox="1"/>
          <p:nvPr/>
        </p:nvSpPr>
        <p:spPr>
          <a:xfrm>
            <a:off x="3933390" y="3862959"/>
            <a:ext cx="4325223" cy="461665"/>
          </a:xfrm>
          <a:prstGeom prst="rect">
            <a:avLst/>
          </a:prstGeom>
          <a:noFill/>
        </p:spPr>
        <p:txBody>
          <a:bodyPr wrap="none" rtlCol="0">
            <a:spAutoFit/>
          </a:bodyPr>
          <a:lstStyle/>
          <a:p>
            <a:pPr algn="ctr"/>
            <a:r>
              <a:rPr lang="zh-CN" altLang="en-US" sz="2400" spc="100" dirty="0">
                <a:solidFill>
                  <a:schemeClr val="bg1"/>
                </a:solidFill>
                <a:cs typeface="+mn-ea"/>
                <a:sym typeface="+mn-lt"/>
              </a:rPr>
              <a:t>四川师范大学 </a:t>
            </a:r>
            <a:r>
              <a:rPr lang="en-US" altLang="zh-CN" sz="2400" spc="100" dirty="0">
                <a:solidFill>
                  <a:schemeClr val="bg1"/>
                </a:solidFill>
                <a:cs typeface="+mn-ea"/>
                <a:sym typeface="+mn-lt"/>
              </a:rPr>
              <a:t>/ </a:t>
            </a:r>
            <a:r>
              <a:rPr lang="zh-CN" altLang="en-US" sz="2400" spc="100" dirty="0">
                <a:solidFill>
                  <a:schemeClr val="bg1"/>
                </a:solidFill>
                <a:cs typeface="+mn-ea"/>
                <a:sym typeface="+mn-lt"/>
              </a:rPr>
              <a:t>应用技术学院</a:t>
            </a:r>
          </a:p>
        </p:txBody>
      </p:sp>
      <p:sp>
        <p:nvSpPr>
          <p:cNvPr id="11" name="淘宝-想搞设计PPT(倒卖必究)-11" hidden="1"/>
          <p:cNvSpPr txBox="1"/>
          <p:nvPr/>
        </p:nvSpPr>
        <p:spPr>
          <a:xfrm>
            <a:off x="281730" y="2533377"/>
            <a:ext cx="11628541" cy="1015663"/>
          </a:xfrm>
          <a:prstGeom prst="rect">
            <a:avLst/>
          </a:prstGeom>
          <a:noFill/>
        </p:spPr>
        <p:txBody>
          <a:bodyPr wrap="square" rtlCol="0">
            <a:spAutoFit/>
          </a:bodyPr>
          <a:lstStyle/>
          <a:p>
            <a:pPr algn="ctr"/>
            <a:r>
              <a:rPr lang="zh-CN" altLang="en-US" sz="6000" b="1" spc="300" dirty="0">
                <a:solidFill>
                  <a:schemeClr val="bg1"/>
                </a:solidFill>
                <a:cs typeface="+mn-ea"/>
                <a:sym typeface="+mn-lt"/>
              </a:rPr>
              <a:t>绪论背景</a:t>
            </a:r>
          </a:p>
        </p:txBody>
      </p:sp>
      <p:sp>
        <p:nvSpPr>
          <p:cNvPr id="6" name="淘宝-想搞设计PPT(倒卖必究)-6"/>
          <p:cNvSpPr txBox="1"/>
          <p:nvPr/>
        </p:nvSpPr>
        <p:spPr>
          <a:xfrm>
            <a:off x="3501073" y="3021349"/>
            <a:ext cx="5189855" cy="829945"/>
          </a:xfrm>
          <a:prstGeom prst="rect">
            <a:avLst/>
          </a:prstGeom>
          <a:noFill/>
        </p:spPr>
        <p:txBody>
          <a:bodyPr wrap="square" rtlCol="0">
            <a:spAutoFit/>
          </a:bodyPr>
          <a:lstStyle/>
          <a:p>
            <a:pPr algn="ctr"/>
            <a:r>
              <a:rPr lang="zh-CN" altLang="en-US" sz="4800" b="1" dirty="0">
                <a:solidFill>
                  <a:schemeClr val="bg1"/>
                </a:solidFill>
                <a:cs typeface="+mn-ea"/>
                <a:sym typeface="+mn-lt"/>
              </a:rPr>
              <a:t>核心技术原理</a:t>
            </a:r>
          </a:p>
        </p:txBody>
      </p:sp>
      <p:grpSp>
        <p:nvGrpSpPr>
          <p:cNvPr id="5" name="组合 4"/>
          <p:cNvGrpSpPr/>
          <p:nvPr/>
        </p:nvGrpSpPr>
        <p:grpSpPr>
          <a:xfrm>
            <a:off x="1165078" y="2927313"/>
            <a:ext cx="9861845" cy="1365983"/>
            <a:chOff x="1165078" y="2927313"/>
            <a:chExt cx="9861845" cy="1365983"/>
          </a:xfrm>
        </p:grpSpPr>
        <p:cxnSp>
          <p:nvCxnSpPr>
            <p:cNvPr id="9" name="淘宝-想搞设计PPT(倒卖必究)-9"/>
            <p:cNvCxnSpPr/>
            <p:nvPr/>
          </p:nvCxnSpPr>
          <p:spPr>
            <a:xfrm>
              <a:off x="1165078" y="2927313"/>
              <a:ext cx="986184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淘宝-想搞设计PPT(倒卖必究)-10"/>
            <p:cNvCxnSpPr/>
            <p:nvPr/>
          </p:nvCxnSpPr>
          <p:spPr>
            <a:xfrm>
              <a:off x="1165078" y="4293296"/>
              <a:ext cx="986184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淘宝-想搞设计PPT(倒卖必究)-12"/>
          <p:cNvSpPr/>
          <p:nvPr/>
        </p:nvSpPr>
        <p:spPr>
          <a:xfrm>
            <a:off x="4620531" y="2095006"/>
            <a:ext cx="2950936" cy="646331"/>
          </a:xfrm>
          <a:prstGeom prst="rect">
            <a:avLst/>
          </a:prstGeom>
        </p:spPr>
        <p:txBody>
          <a:bodyPr wrap="none">
            <a:spAutoFit/>
          </a:bodyPr>
          <a:lstStyle/>
          <a:p>
            <a:pPr algn="ctr"/>
            <a:r>
              <a:rPr lang="en-US" altLang="zh-CN" sz="3600" b="1" spc="300" dirty="0">
                <a:solidFill>
                  <a:schemeClr val="bg1"/>
                </a:solidFill>
                <a:cs typeface="+mn-ea"/>
                <a:sym typeface="+mn-lt"/>
              </a:rPr>
              <a:t>PART·TWO</a:t>
            </a:r>
            <a:endParaRPr lang="zh-CN" altLang="en-US" sz="3600" spc="300" dirty="0">
              <a:cs typeface="+mn-ea"/>
              <a:sym typeface="+mn-lt"/>
            </a:endParaRPr>
          </a:p>
        </p:txBody>
      </p:sp>
      <p:sp>
        <p:nvSpPr>
          <p:cNvPr id="13" name="淘宝-想搞设计PPT(倒卖必究)-13"/>
          <p:cNvSpPr txBox="1"/>
          <p:nvPr/>
        </p:nvSpPr>
        <p:spPr>
          <a:xfrm>
            <a:off x="4818297" y="3865627"/>
            <a:ext cx="2555407" cy="307777"/>
          </a:xfrm>
          <a:prstGeom prst="rect">
            <a:avLst/>
          </a:prstGeom>
          <a:noFill/>
        </p:spPr>
        <p:txBody>
          <a:bodyPr wrap="square" rtlCol="0">
            <a:spAutoFit/>
          </a:bodyPr>
          <a:lstStyle/>
          <a:p>
            <a:pPr algn="dist"/>
            <a:r>
              <a:rPr lang="en-US" altLang="zh-CN" sz="1400" dirty="0">
                <a:solidFill>
                  <a:schemeClr val="bg1"/>
                </a:solidFill>
                <a:cs typeface="+mn-ea"/>
                <a:sym typeface="+mn-lt"/>
              </a:rPr>
              <a:t>THEORY OF MOOD</a:t>
            </a:r>
          </a:p>
        </p:txBody>
      </p:sp>
      <p:pic>
        <p:nvPicPr>
          <p:cNvPr id="26" name="Picture 25" descr="同济大学.png"/>
          <p:cNvPicPr>
            <a:picLocks noChangeAspect="1"/>
          </p:cNvPicPr>
          <p:nvPr/>
        </p:nvPicPr>
        <p:blipFill>
          <a:blip r:embed="rId4"/>
          <a:stretch>
            <a:fillRect/>
          </a:stretch>
        </p:blipFill>
        <p:spPr>
          <a:xfrm>
            <a:off x="4019756" y="374223"/>
            <a:ext cx="4152487" cy="1034927"/>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淘宝-想搞设计PPT(倒卖必究)-14"/>
          <p:cNvSpPr>
            <a:spLocks noGrp="1"/>
          </p:cNvSpPr>
          <p:nvPr>
            <p:ph type="sldNum" sz="quarter" idx="4294967295"/>
          </p:nvPr>
        </p:nvSpPr>
        <p:spPr>
          <a:xfrm>
            <a:off x="9366250" y="6464300"/>
            <a:ext cx="2743200" cy="365125"/>
          </a:xfrm>
        </p:spPr>
        <p:txBody>
          <a:bodyPr/>
          <a:lstStyle>
            <a:lvl1pPr>
              <a:defRPr sz="1000">
                <a:latin typeface="Arial" panose="020B0604020202020204" pitchFamily="34" charset="0"/>
                <a:cs typeface="Arial" panose="020B0604020202020204" pitchFamily="34" charset="0"/>
              </a:defRPr>
            </a:lvl1pPr>
          </a:lstStyle>
          <a:p>
            <a:fld id="{DE889C00-3007-445F-903C-C55D6E6A648E}" type="slidenum">
              <a:rPr lang="zh-CN" altLang="en-US" smtClean="0"/>
              <a:t>7</a:t>
            </a:fld>
            <a:endParaRPr lang="zh-CN" altLang="en-US"/>
          </a:p>
        </p:txBody>
      </p:sp>
      <p:cxnSp>
        <p:nvCxnSpPr>
          <p:cNvPr id="12" name="淘宝-想搞设计PPT(倒卖必究)-12"/>
          <p:cNvCxnSpPr/>
          <p:nvPr/>
        </p:nvCxnSpPr>
        <p:spPr>
          <a:xfrm>
            <a:off x="425752" y="1508520"/>
            <a:ext cx="1836000"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2" name="淘宝-想搞设计PPT(倒卖必究)-23"/>
          <p:cNvSpPr/>
          <p:nvPr/>
        </p:nvSpPr>
        <p:spPr>
          <a:xfrm>
            <a:off x="0" y="0"/>
            <a:ext cx="12192000" cy="792000"/>
          </a:xfrm>
          <a:prstGeom prst="rect">
            <a:avLst/>
          </a:prstGeom>
          <a:solidFill>
            <a:srgbClr val="FFFFFF"/>
          </a:solid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zh-CN" altLang="en-US" kern="0" dirty="0">
              <a:solidFill>
                <a:srgbClr val="FFFFFF"/>
              </a:solidFill>
              <a:latin typeface="Calibri" panose="020F0502020204030204"/>
            </a:endParaRPr>
          </a:p>
        </p:txBody>
      </p:sp>
      <p:sp>
        <p:nvSpPr>
          <p:cNvPr id="15" name="淘宝-想搞设计PPT(倒卖必究)-3"/>
          <p:cNvSpPr/>
          <p:nvPr/>
        </p:nvSpPr>
        <p:spPr>
          <a:xfrm>
            <a:off x="2898787" y="0"/>
            <a:ext cx="1656000" cy="79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淘宝-想搞设计PPT(倒卖必究)-4"/>
          <p:cNvCxnSpPr/>
          <p:nvPr/>
        </p:nvCxnSpPr>
        <p:spPr>
          <a:xfrm>
            <a:off x="6330474" y="252000"/>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21" name="淘宝-想搞设计PPT(倒卖必究)-5"/>
          <p:cNvCxnSpPr/>
          <p:nvPr/>
        </p:nvCxnSpPr>
        <p:spPr>
          <a:xfrm>
            <a:off x="8066265" y="252000"/>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22" name="淘宝-想搞设计PPT(倒卖必究)-6"/>
          <p:cNvCxnSpPr/>
          <p:nvPr/>
        </p:nvCxnSpPr>
        <p:spPr>
          <a:xfrm>
            <a:off x="9802055" y="252000"/>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24" name="淘宝-想搞设计PPT(倒卖必究)-7"/>
          <p:cNvSpPr txBox="1"/>
          <p:nvPr/>
        </p:nvSpPr>
        <p:spPr>
          <a:xfrm>
            <a:off x="3032097" y="211334"/>
            <a:ext cx="1389380" cy="368300"/>
          </a:xfrm>
          <a:prstGeom prst="rect">
            <a:avLst/>
          </a:prstGeom>
          <a:noFill/>
        </p:spPr>
        <p:txBody>
          <a:bodyPr wrap="none" rtlCol="0">
            <a:spAutoFit/>
          </a:bodyPr>
          <a:lstStyle/>
          <a:p>
            <a:pPr algn="ctr"/>
            <a:r>
              <a:rPr lang="zh-CN" altLang="en-US" b="1" spc="100" dirty="0">
                <a:solidFill>
                  <a:schemeClr val="bg1">
                    <a:lumMod val="50000"/>
                  </a:schemeClr>
                </a:solidFill>
              </a:rPr>
              <a:t>背景与现状</a:t>
            </a:r>
          </a:p>
        </p:txBody>
      </p:sp>
      <p:sp>
        <p:nvSpPr>
          <p:cNvPr id="25" name="淘宝-想搞设计PPT(倒卖必究)-9"/>
          <p:cNvSpPr txBox="1"/>
          <p:nvPr/>
        </p:nvSpPr>
        <p:spPr>
          <a:xfrm>
            <a:off x="6253239" y="211334"/>
            <a:ext cx="1890261" cy="369332"/>
          </a:xfrm>
          <a:prstGeom prst="rect">
            <a:avLst/>
          </a:prstGeom>
          <a:noFill/>
        </p:spPr>
        <p:txBody>
          <a:bodyPr wrap="none" rtlCol="0">
            <a:spAutoFit/>
          </a:bodyPr>
          <a:lstStyle/>
          <a:p>
            <a:pPr algn="ctr"/>
            <a:r>
              <a:rPr lang="zh-CN" altLang="en-US" b="1" spc="100" dirty="0">
                <a:solidFill>
                  <a:schemeClr val="bg1">
                    <a:lumMod val="50000"/>
                  </a:schemeClr>
                </a:solidFill>
              </a:rPr>
              <a:t>实训方案与复现</a:t>
            </a:r>
            <a:endParaRPr lang="zh-CN" altLang="en-US" b="1" spc="100" dirty="0">
              <a:solidFill>
                <a:schemeClr val="bg1">
                  <a:lumMod val="50000"/>
                </a:schemeClr>
              </a:solidFill>
              <a:sym typeface="+mn-lt"/>
            </a:endParaRPr>
          </a:p>
        </p:txBody>
      </p:sp>
      <p:sp>
        <p:nvSpPr>
          <p:cNvPr id="26" name="淘宝-想搞设计PPT(倒卖必究)-10"/>
          <p:cNvSpPr txBox="1"/>
          <p:nvPr/>
        </p:nvSpPr>
        <p:spPr>
          <a:xfrm>
            <a:off x="8354513" y="211334"/>
            <a:ext cx="1159292" cy="369332"/>
          </a:xfrm>
          <a:prstGeom prst="rect">
            <a:avLst/>
          </a:prstGeom>
          <a:noFill/>
        </p:spPr>
        <p:txBody>
          <a:bodyPr wrap="none" rtlCol="0">
            <a:spAutoFit/>
          </a:bodyPr>
          <a:lstStyle/>
          <a:p>
            <a:pPr algn="ctr"/>
            <a:r>
              <a:rPr lang="zh-CN" altLang="en-US" b="1" spc="100" dirty="0">
                <a:solidFill>
                  <a:schemeClr val="bg1">
                    <a:lumMod val="50000"/>
                  </a:schemeClr>
                </a:solidFill>
              </a:rPr>
              <a:t>结果验证</a:t>
            </a:r>
          </a:p>
        </p:txBody>
      </p:sp>
      <p:sp>
        <p:nvSpPr>
          <p:cNvPr id="28" name="淘宝-想搞设计PPT(倒卖必究)-11"/>
          <p:cNvSpPr txBox="1"/>
          <p:nvPr/>
        </p:nvSpPr>
        <p:spPr>
          <a:xfrm>
            <a:off x="10090305" y="211334"/>
            <a:ext cx="1159292" cy="369332"/>
          </a:xfrm>
          <a:prstGeom prst="rect">
            <a:avLst/>
          </a:prstGeom>
          <a:noFill/>
        </p:spPr>
        <p:txBody>
          <a:bodyPr wrap="none" rtlCol="0">
            <a:spAutoFit/>
          </a:bodyPr>
          <a:lstStyle/>
          <a:p>
            <a:pPr algn="ctr"/>
            <a:r>
              <a:rPr lang="zh-CN" altLang="en-US" b="1" spc="100" dirty="0">
                <a:solidFill>
                  <a:schemeClr val="bg1">
                    <a:lumMod val="50000"/>
                  </a:schemeClr>
                </a:solidFill>
              </a:rPr>
              <a:t>实训总结</a:t>
            </a:r>
          </a:p>
        </p:txBody>
      </p:sp>
      <p:sp>
        <p:nvSpPr>
          <p:cNvPr id="29" name="淘宝-想搞设计PPT(倒卖必究)-10"/>
          <p:cNvSpPr/>
          <p:nvPr/>
        </p:nvSpPr>
        <p:spPr>
          <a:xfrm>
            <a:off x="4597240" y="-7977"/>
            <a:ext cx="1693337" cy="792000"/>
          </a:xfrm>
          <a:prstGeom prst="rect">
            <a:avLst/>
          </a:prstGeom>
          <a:solidFill>
            <a:srgbClr val="095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b="1" dirty="0"/>
              <a:t>核心技术原理</a:t>
            </a:r>
          </a:p>
        </p:txBody>
      </p:sp>
      <p:pic>
        <p:nvPicPr>
          <p:cNvPr id="30" name="Picture 26" descr="同济大学.png"/>
          <p:cNvPicPr>
            <a:picLocks noChangeAspect="1"/>
          </p:cNvPicPr>
          <p:nvPr/>
        </p:nvPicPr>
        <p:blipFill>
          <a:blip r:embed="rId9"/>
          <a:stretch>
            <a:fillRect/>
          </a:stretch>
        </p:blipFill>
        <p:spPr>
          <a:xfrm>
            <a:off x="356020" y="158235"/>
            <a:ext cx="2011854" cy="501415"/>
          </a:xfrm>
          <a:prstGeom prst="rect">
            <a:avLst/>
          </a:prstGeom>
        </p:spPr>
      </p:pic>
      <p:cxnSp>
        <p:nvCxnSpPr>
          <p:cNvPr id="31" name="淘宝-想搞设计PPT(倒卖必究)-6"/>
          <p:cNvCxnSpPr/>
          <p:nvPr/>
        </p:nvCxnSpPr>
        <p:spPr>
          <a:xfrm>
            <a:off x="4554787" y="252000"/>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3" name="淘宝-想搞设计PPT(倒卖必究)-13"/>
          <p:cNvSpPr txBox="1"/>
          <p:nvPr>
            <p:custDataLst>
              <p:tags r:id="rId1"/>
            </p:custDataLst>
          </p:nvPr>
        </p:nvSpPr>
        <p:spPr>
          <a:xfrm>
            <a:off x="344472" y="1047445"/>
            <a:ext cx="3533775" cy="423545"/>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2400" b="1" kern="1200" spc="5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stStyle>
          <a:p>
            <a:pPr algn="l"/>
            <a:r>
              <a:rPr lang="en-US" altLang="zh-CN">
                <a:solidFill/>
              </a:rPr>
              <a:t>2.1  DDPM 的物理直觉</a:t>
            </a:r>
          </a:p>
        </p:txBody>
      </p:sp>
      <p:cxnSp>
        <p:nvCxnSpPr>
          <p:cNvPr id="4" name="淘宝-想搞设计PPT(倒卖必究)-12"/>
          <p:cNvCxnSpPr/>
          <p:nvPr>
            <p:custDataLst>
              <p:tags r:id="rId2"/>
            </p:custDataLst>
          </p:nvPr>
        </p:nvCxnSpPr>
        <p:spPr>
          <a:xfrm>
            <a:off x="552752" y="1635520"/>
            <a:ext cx="1836000"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custDataLst>
              <p:tags r:id="rId3"/>
            </p:custDataLst>
          </p:nvPr>
        </p:nvCxnSpPr>
        <p:spPr>
          <a:xfrm>
            <a:off x="5741117" y="792000"/>
            <a:ext cx="0" cy="5996940"/>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6" name="文本框 5"/>
          <p:cNvSpPr txBox="1"/>
          <p:nvPr>
            <p:custDataLst>
              <p:tags r:id="rId4"/>
            </p:custDataLst>
          </p:nvPr>
        </p:nvSpPr>
        <p:spPr>
          <a:xfrm>
            <a:off x="356020" y="1568046"/>
            <a:ext cx="6096000" cy="398780"/>
          </a:xfrm>
          <a:prstGeom prst="rect">
            <a:avLst/>
          </a:prstGeom>
          <a:noFill/>
          <a:extLst>
            <a:ext uri="{909E8E84-426E-40DD-AFC4-6F175D3DCCD1}">
              <a14:hiddenFill xmlns:a14="http://schemas.microsoft.com/office/drawing/2010/main">
                <a:solidFill>
                  <a:srgbClr val="0070C0"/>
                </a:solidFill>
              </a14:hiddenFill>
            </a:ext>
          </a:extLst>
        </p:spPr>
        <p:txBody>
          <a:bodyPr wrap="square" rtlCol="0" anchor="t">
            <a:spAutoFit/>
          </a:bodyPr>
          <a:lstStyle/>
          <a:p>
            <a:r>
              <a:rPr lang="zh-CN" altLang="en-US" sz="2000" b="1" dirty="0">
                <a:solidFill>
                  <a:srgbClr val="0070C0"/>
                </a:solidFill>
              </a:rPr>
              <a:t>前向扩散过程 (Forward Process)：</a:t>
            </a:r>
          </a:p>
        </p:txBody>
      </p:sp>
      <p:sp>
        <p:nvSpPr>
          <p:cNvPr id="7" name="文本框 6"/>
          <p:cNvSpPr txBox="1"/>
          <p:nvPr>
            <p:custDataLst>
              <p:tags r:id="rId5"/>
            </p:custDataLst>
          </p:nvPr>
        </p:nvSpPr>
        <p:spPr>
          <a:xfrm>
            <a:off x="5886160" y="1508520"/>
            <a:ext cx="6096000" cy="398780"/>
          </a:xfrm>
          <a:prstGeom prst="rect">
            <a:avLst/>
          </a:prstGeom>
          <a:noFill/>
        </p:spPr>
        <p:txBody>
          <a:bodyPr wrap="square" rtlCol="0" anchor="t">
            <a:spAutoFit/>
          </a:bodyPr>
          <a:lstStyle/>
          <a:p>
            <a:r>
              <a:rPr lang="zh-CN" altLang="en-US" sz="2000" b="1" dirty="0">
                <a:solidFill>
                  <a:srgbClr val="0070C0"/>
                </a:solidFill>
                <a:sym typeface="+mn-ea"/>
              </a:rPr>
              <a:t>逆向去噪过程（Reverse Denoising Process）：</a:t>
            </a:r>
          </a:p>
        </p:txBody>
      </p:sp>
      <mc:AlternateContent xmlns:mc="http://schemas.openxmlformats.org/markup-compatibility/2006" xmlns:a14="http://schemas.microsoft.com/office/drawing/2010/main">
        <mc:Choice Requires="a14">
          <p:sp>
            <p:nvSpPr>
              <p:cNvPr id="18" name="文本框 17"/>
              <p:cNvSpPr txBox="1"/>
              <p:nvPr>
                <p:custDataLst>
                  <p:tags r:id="rId6"/>
                </p:custDataLst>
              </p:nvPr>
            </p:nvSpPr>
            <p:spPr>
              <a:xfrm>
                <a:off x="5847094" y="1966825"/>
                <a:ext cx="6344906" cy="4982967"/>
              </a:xfrm>
              <a:prstGeom prst="rect">
                <a:avLst/>
              </a:prstGeom>
              <a:noFill/>
            </p:spPr>
            <p:txBody>
              <a:bodyPr wrap="square" rtlCol="0" anchor="t">
                <a:spAutoFit/>
              </a:bodyPr>
              <a:lstStyle/>
              <a:p>
                <a:pPr>
                  <a:lnSpc>
                    <a:spcPct val="125000"/>
                  </a:lnSpc>
                  <a:buSzPct val="50000"/>
                </a:pPr>
                <a:r>
                  <a:rPr lang="zh-CN" altLang="en-US" b="1" dirty="0"/>
                  <a:t>1. 逆向去噪逻辑 (Reverse Denoising)</a:t>
                </a:r>
              </a:p>
              <a:p>
                <a:pPr marL="285750" indent="-285750">
                  <a:lnSpc>
                    <a:spcPct val="125000"/>
                  </a:lnSpc>
                  <a:buSzPct val="50000"/>
                  <a:buFont typeface="Wingdings" panose="05000000000000000000" pitchFamily="2" charset="2"/>
                  <a:buChar char="l"/>
                </a:pPr>
                <a:r>
                  <a:rPr lang="zh-CN" altLang="en-US" sz="1600" dirty="0"/>
                  <a:t>目标： 从纯噪声</a:t>
                </a:r>
                <a14:m>
                  <m:oMath xmlns:m="http://schemas.openxmlformats.org/officeDocument/2006/math">
                    <m:sSub>
                      <m:sSubPr>
                        <m:ctrlPr>
                          <a:rPr lang="zh-CN" altLang="en-US" sz="1600" i="1" dirty="0" smtClean="0">
                            <a:latin typeface="Cambria Math" panose="02040503050406030204" pitchFamily="18" charset="0"/>
                          </a:rPr>
                        </m:ctrlPr>
                      </m:sSubPr>
                      <m:e>
                        <m:r>
                          <a:rPr lang="zh-CN" altLang="en-US" sz="1600" i="1" dirty="0" smtClean="0">
                            <a:latin typeface="Cambria Math" panose="02040503050406030204" pitchFamily="18" charset="0"/>
                          </a:rPr>
                          <m:t>𝑥</m:t>
                        </m:r>
                      </m:e>
                      <m:sub>
                        <m:r>
                          <a:rPr lang="zh-CN" altLang="en-US" sz="1600" i="1" dirty="0" smtClean="0">
                            <a:latin typeface="Cambria Math" panose="02040503050406030204" pitchFamily="18" charset="0"/>
                          </a:rPr>
                          <m:t>𝑇</m:t>
                        </m:r>
                      </m:sub>
                    </m:sSub>
                  </m:oMath>
                </a14:m>
                <a:r>
                  <a:rPr lang="zh-CN" altLang="en-US" sz="1600" dirty="0"/>
                  <a:t>中逐步采样回</a:t>
                </a:r>
                <a14:m>
                  <m:oMath xmlns:m="http://schemas.openxmlformats.org/officeDocument/2006/math">
                    <m:sSub>
                      <m:sSubPr>
                        <m:ctrlPr>
                          <a:rPr lang="zh-CN" altLang="en-US" sz="1600" i="1" dirty="0" smtClean="0">
                            <a:latin typeface="Cambria Math" panose="02040503050406030204" pitchFamily="18" charset="0"/>
                          </a:rPr>
                        </m:ctrlPr>
                      </m:sSubPr>
                      <m:e>
                        <m:r>
                          <a:rPr lang="zh-CN" altLang="en-US" sz="1600" i="1" dirty="0" smtClean="0">
                            <a:latin typeface="Cambria Math" panose="02040503050406030204" pitchFamily="18" charset="0"/>
                          </a:rPr>
                          <m:t>𝑥</m:t>
                        </m:r>
                      </m:e>
                      <m:sub>
                        <m:r>
                          <a:rPr lang="zh-CN" altLang="en-US" sz="1600" i="1" dirty="0" smtClean="0">
                            <a:latin typeface="Cambria Math" panose="02040503050406030204" pitchFamily="18" charset="0"/>
                          </a:rPr>
                          <m:t>0</m:t>
                        </m:r>
                      </m:sub>
                    </m:sSub>
                  </m:oMath>
                </a14:m>
                <a:r>
                  <a:rPr lang="zh-CN" altLang="en-US" sz="1600" dirty="0"/>
                  <a:t>（即求后验分布 </a:t>
                </a:r>
                <a14:m>
                  <m:oMath xmlns:m="http://schemas.openxmlformats.org/officeDocument/2006/math">
                    <m:r>
                      <a:rPr lang="zh-CN" altLang="en-US" sz="1600" i="1" dirty="0" smtClean="0">
                        <a:latin typeface="Cambria Math" panose="02040503050406030204" pitchFamily="18" charset="0"/>
                      </a:rPr>
                      <m:t>𝑞</m:t>
                    </m:r>
                    <m:d>
                      <m:dPr>
                        <m:ctrlPr>
                          <a:rPr lang="zh-CN" altLang="en-US" sz="1600" i="1" dirty="0">
                            <a:latin typeface="Cambria Math" panose="02040503050406030204" pitchFamily="18" charset="0"/>
                          </a:rPr>
                        </m:ctrlPr>
                      </m:dPr>
                      <m:e>
                        <m:sSub>
                          <m:sSubPr>
                            <m:ctrlPr>
                              <a:rPr lang="zh-CN" altLang="en-US" sz="1600" i="1" dirty="0">
                                <a:latin typeface="Cambria Math" panose="02040503050406030204" pitchFamily="18" charset="0"/>
                              </a:rPr>
                            </m:ctrlPr>
                          </m:sSubPr>
                          <m:e>
                            <m:r>
                              <a:rPr lang="zh-CN" altLang="en-US" sz="1600" i="1" dirty="0">
                                <a:latin typeface="Cambria Math" panose="02040503050406030204" pitchFamily="18" charset="0"/>
                              </a:rPr>
                              <m:t>𝑥</m:t>
                            </m:r>
                          </m:e>
                          <m:sub>
                            <m:r>
                              <a:rPr lang="zh-CN" altLang="en-US" sz="1600" i="1" dirty="0">
                                <a:latin typeface="Cambria Math" panose="02040503050406030204" pitchFamily="18" charset="0"/>
                              </a:rPr>
                              <m:t>𝑡</m:t>
                            </m:r>
                            <m:r>
                              <a:rPr lang="zh-CN" altLang="en-US" sz="1600" i="1" dirty="0">
                                <a:latin typeface="Cambria Math" panose="02040503050406030204" pitchFamily="18" charset="0"/>
                              </a:rPr>
                              <m:t>−1</m:t>
                            </m:r>
                          </m:sub>
                        </m:sSub>
                      </m:e>
                      <m:e>
                        <m:sSub>
                          <m:sSubPr>
                            <m:ctrlPr>
                              <a:rPr lang="zh-CN" altLang="en-US" sz="1600" i="1" dirty="0">
                                <a:latin typeface="Cambria Math" panose="02040503050406030204" pitchFamily="18" charset="0"/>
                              </a:rPr>
                            </m:ctrlPr>
                          </m:sSubPr>
                          <m:e>
                            <m:r>
                              <a:rPr lang="zh-CN" altLang="en-US" sz="1600" i="1" dirty="0">
                                <a:latin typeface="Cambria Math" panose="02040503050406030204" pitchFamily="18" charset="0"/>
                              </a:rPr>
                              <m:t>𝑥</m:t>
                            </m:r>
                          </m:e>
                          <m:sub>
                            <m:r>
                              <a:rPr lang="zh-CN" altLang="en-US" sz="1600" i="1" dirty="0">
                                <a:latin typeface="Cambria Math" panose="02040503050406030204" pitchFamily="18" charset="0"/>
                              </a:rPr>
                              <m:t>𝑡</m:t>
                            </m:r>
                          </m:sub>
                        </m:sSub>
                      </m:e>
                    </m:d>
                  </m:oMath>
                </a14:m>
                <a:r>
                  <a:rPr lang="zh-CN" altLang="en-US" sz="1600" dirty="0"/>
                  <a:t>）。</a:t>
                </a:r>
              </a:p>
              <a:p>
                <a:pPr marL="285750" indent="-285750">
                  <a:lnSpc>
                    <a:spcPct val="125000"/>
                  </a:lnSpc>
                  <a:buSzPct val="50000"/>
                  <a:buFont typeface="Wingdings" panose="05000000000000000000" pitchFamily="2" charset="2"/>
                  <a:buChar char="l"/>
                </a:pPr>
                <a:r>
                  <a:rPr lang="zh-CN" altLang="en-US" sz="1600" dirty="0"/>
                  <a:t>方案： 训练一个神经网络 </a:t>
                </a:r>
                <a14:m>
                  <m:oMath xmlns:m="http://schemas.openxmlformats.org/officeDocument/2006/math">
                    <m:sSub>
                      <m:sSubPr>
                        <m:ctrlPr>
                          <a:rPr lang="zh-CN" altLang="en-US" sz="1600" i="1" dirty="0" smtClean="0">
                            <a:latin typeface="Cambria Math" panose="02040503050406030204" pitchFamily="18" charset="0"/>
                          </a:rPr>
                        </m:ctrlPr>
                      </m:sSubPr>
                      <m:e>
                        <m:r>
                          <a:rPr lang="zh-CN" altLang="en-US" sz="1600" i="1" dirty="0" smtClean="0">
                            <a:latin typeface="Cambria Math" panose="02040503050406030204" pitchFamily="18" charset="0"/>
                          </a:rPr>
                          <m:t>𝑝</m:t>
                        </m:r>
                      </m:e>
                      <m:sub>
                        <m:r>
                          <a:rPr lang="zh-CN" altLang="en-US" sz="1600" i="1" dirty="0" smtClean="0">
                            <a:latin typeface="Cambria Math" panose="02040503050406030204" pitchFamily="18" charset="0"/>
                          </a:rPr>
                          <m:t>𝜃</m:t>
                        </m:r>
                      </m:sub>
                    </m:sSub>
                  </m:oMath>
                </a14:m>
                <a:r>
                  <a:rPr lang="zh-CN" altLang="en-US" sz="1600" dirty="0"/>
                  <a:t>来近似拟合：</a:t>
                </a:r>
              </a:p>
              <a:p>
                <a:pPr algn="ctr">
                  <a:lnSpc>
                    <a:spcPct val="125000"/>
                  </a:lnSpc>
                  <a:buSzPct val="50000"/>
                </a:pPr>
                <a:r>
                  <a:rPr lang="zh-CN" altLang="en-US" sz="1600" dirty="0"/>
                  <a:t>  </a:t>
                </a:r>
                <a14:m>
                  <m:oMath xmlns:m="http://schemas.openxmlformats.org/officeDocument/2006/math">
                    <m:sSub>
                      <m:sSubPr>
                        <m:ctrlPr>
                          <a:rPr lang="zh-CN" altLang="en-US" sz="1600" i="1" dirty="0" smtClean="0">
                            <a:latin typeface="Cambria Math" panose="02040503050406030204" pitchFamily="18" charset="0"/>
                          </a:rPr>
                        </m:ctrlPr>
                      </m:sSubPr>
                      <m:e>
                        <m:r>
                          <a:rPr lang="zh-CN" altLang="en-US" sz="1600" i="1" dirty="0" smtClean="0">
                            <a:latin typeface="Cambria Math" panose="02040503050406030204" pitchFamily="18" charset="0"/>
                          </a:rPr>
                          <m:t>𝑝</m:t>
                        </m:r>
                      </m:e>
                      <m:sub>
                        <m:r>
                          <a:rPr lang="zh-CN" altLang="en-US" sz="1600" i="1" dirty="0">
                            <a:latin typeface="Cambria Math" panose="02040503050406030204" pitchFamily="18" charset="0"/>
                          </a:rPr>
                          <m:t>𝜃</m:t>
                        </m:r>
                      </m:sub>
                    </m:sSub>
                    <m:d>
                      <m:dPr>
                        <m:ctrlPr>
                          <a:rPr lang="zh-CN" altLang="en-US" sz="1600" i="1" dirty="0">
                            <a:latin typeface="Cambria Math" panose="02040503050406030204" pitchFamily="18" charset="0"/>
                          </a:rPr>
                        </m:ctrlPr>
                      </m:dPr>
                      <m:e>
                        <m:sSub>
                          <m:sSubPr>
                            <m:ctrlPr>
                              <a:rPr lang="zh-CN" altLang="en-US" sz="1600" i="1" dirty="0">
                                <a:latin typeface="Cambria Math" panose="02040503050406030204" pitchFamily="18" charset="0"/>
                              </a:rPr>
                            </m:ctrlPr>
                          </m:sSubPr>
                          <m:e>
                            <m:r>
                              <a:rPr lang="zh-CN" altLang="en-US" sz="1600" i="1" dirty="0">
                                <a:latin typeface="Cambria Math" panose="02040503050406030204" pitchFamily="18" charset="0"/>
                              </a:rPr>
                              <m:t>𝑥</m:t>
                            </m:r>
                          </m:e>
                          <m:sub>
                            <m:r>
                              <a:rPr lang="zh-CN" altLang="en-US" sz="1600" i="1" dirty="0">
                                <a:latin typeface="Cambria Math" panose="02040503050406030204" pitchFamily="18" charset="0"/>
                              </a:rPr>
                              <m:t>𝑡</m:t>
                            </m:r>
                            <m:r>
                              <a:rPr lang="zh-CN" altLang="en-US" sz="1600" i="1" dirty="0">
                                <a:latin typeface="Cambria Math" panose="02040503050406030204" pitchFamily="18" charset="0"/>
                              </a:rPr>
                              <m:t>−1</m:t>
                            </m:r>
                          </m:sub>
                        </m:sSub>
                      </m:e>
                      <m:e>
                        <m:sSub>
                          <m:sSubPr>
                            <m:ctrlPr>
                              <a:rPr lang="zh-CN" altLang="en-US" sz="1600" i="1" dirty="0">
                                <a:latin typeface="Cambria Math" panose="02040503050406030204" pitchFamily="18" charset="0"/>
                              </a:rPr>
                            </m:ctrlPr>
                          </m:sSubPr>
                          <m:e>
                            <m:r>
                              <a:rPr lang="zh-CN" altLang="en-US" sz="1600" i="1" dirty="0">
                                <a:latin typeface="Cambria Math" panose="02040503050406030204" pitchFamily="18" charset="0"/>
                              </a:rPr>
                              <m:t>𝑥</m:t>
                            </m:r>
                          </m:e>
                          <m:sub>
                            <m:r>
                              <a:rPr lang="zh-CN" altLang="en-US" sz="1600" i="1" dirty="0">
                                <a:latin typeface="Cambria Math" panose="02040503050406030204" pitchFamily="18" charset="0"/>
                              </a:rPr>
                              <m:t>𝑡</m:t>
                            </m:r>
                          </m:sub>
                        </m:sSub>
                      </m:e>
                    </m:d>
                    <m:r>
                      <a:rPr lang="zh-CN" altLang="en-US" sz="1600" i="1" dirty="0">
                        <a:latin typeface="Cambria Math" panose="02040503050406030204" pitchFamily="18" charset="0"/>
                      </a:rPr>
                      <m:t>=</m:t>
                    </m:r>
                    <m:r>
                      <a:rPr lang="zh-CN" altLang="en-US" sz="1600" i="1" dirty="0">
                        <a:latin typeface="Cambria Math" panose="02040503050406030204" pitchFamily="18" charset="0"/>
                      </a:rPr>
                      <m:t>𝒩</m:t>
                    </m:r>
                    <m:d>
                      <m:dPr>
                        <m:ctrlPr>
                          <a:rPr lang="zh-CN" altLang="en-US" sz="1600" i="1" dirty="0">
                            <a:latin typeface="Cambria Math" panose="02040503050406030204" pitchFamily="18" charset="0"/>
                          </a:rPr>
                        </m:ctrlPr>
                      </m:dPr>
                      <m:e>
                        <m:sSub>
                          <m:sSubPr>
                            <m:ctrlPr>
                              <a:rPr lang="zh-CN" altLang="en-US" sz="1600" i="1" dirty="0">
                                <a:latin typeface="Cambria Math" panose="02040503050406030204" pitchFamily="18" charset="0"/>
                              </a:rPr>
                            </m:ctrlPr>
                          </m:sSubPr>
                          <m:e>
                            <m:r>
                              <a:rPr lang="zh-CN" altLang="en-US" sz="1600" i="1" dirty="0">
                                <a:latin typeface="Cambria Math" panose="02040503050406030204" pitchFamily="18" charset="0"/>
                              </a:rPr>
                              <m:t>𝑥</m:t>
                            </m:r>
                          </m:e>
                          <m:sub>
                            <m:r>
                              <a:rPr lang="zh-CN" altLang="en-US" sz="1600" i="1" dirty="0">
                                <a:latin typeface="Cambria Math" panose="02040503050406030204" pitchFamily="18" charset="0"/>
                              </a:rPr>
                              <m:t>𝑡</m:t>
                            </m:r>
                            <m:r>
                              <a:rPr lang="zh-CN" altLang="en-US" sz="1600" i="1" dirty="0">
                                <a:latin typeface="Cambria Math" panose="02040503050406030204" pitchFamily="18" charset="0"/>
                              </a:rPr>
                              <m:t>−1</m:t>
                            </m:r>
                          </m:sub>
                        </m:sSub>
                        <m:r>
                          <a:rPr lang="zh-CN" altLang="en-US" sz="1600" i="1" dirty="0">
                            <a:latin typeface="Cambria Math" panose="02040503050406030204" pitchFamily="18" charset="0"/>
                          </a:rPr>
                          <m:t>;</m:t>
                        </m:r>
                        <m:sSub>
                          <m:sSubPr>
                            <m:ctrlPr>
                              <a:rPr lang="zh-CN" altLang="en-US" sz="1600" i="1" dirty="0">
                                <a:latin typeface="Cambria Math" panose="02040503050406030204" pitchFamily="18" charset="0"/>
                              </a:rPr>
                            </m:ctrlPr>
                          </m:sSubPr>
                          <m:e>
                            <m:r>
                              <a:rPr lang="zh-CN" altLang="en-US" sz="1600" i="1" dirty="0">
                                <a:latin typeface="Cambria Math" panose="02040503050406030204" pitchFamily="18" charset="0"/>
                              </a:rPr>
                              <m:t>𝜇</m:t>
                            </m:r>
                          </m:e>
                          <m:sub>
                            <m:r>
                              <a:rPr lang="zh-CN" altLang="en-US" sz="1600" i="1" dirty="0">
                                <a:latin typeface="Cambria Math" panose="02040503050406030204" pitchFamily="18" charset="0"/>
                              </a:rPr>
                              <m:t>𝜃</m:t>
                            </m:r>
                          </m:sub>
                        </m:sSub>
                        <m:d>
                          <m:dPr>
                            <m:ctrlPr>
                              <a:rPr lang="zh-CN" altLang="en-US" sz="1600" i="1" dirty="0">
                                <a:latin typeface="Cambria Math" panose="02040503050406030204" pitchFamily="18" charset="0"/>
                              </a:rPr>
                            </m:ctrlPr>
                          </m:dPr>
                          <m:e>
                            <m:sSub>
                              <m:sSubPr>
                                <m:ctrlPr>
                                  <a:rPr lang="zh-CN" altLang="en-US" sz="1600" i="1" dirty="0">
                                    <a:latin typeface="Cambria Math" panose="02040503050406030204" pitchFamily="18" charset="0"/>
                                  </a:rPr>
                                </m:ctrlPr>
                              </m:sSubPr>
                              <m:e>
                                <m:r>
                                  <a:rPr lang="zh-CN" altLang="en-US" sz="1600" i="1" dirty="0">
                                    <a:latin typeface="Cambria Math" panose="02040503050406030204" pitchFamily="18" charset="0"/>
                                  </a:rPr>
                                  <m:t>𝑥</m:t>
                                </m:r>
                              </m:e>
                              <m:sub>
                                <m:r>
                                  <a:rPr lang="zh-CN" altLang="en-US" sz="1600" i="1" dirty="0">
                                    <a:latin typeface="Cambria Math" panose="02040503050406030204" pitchFamily="18" charset="0"/>
                                  </a:rPr>
                                  <m:t>𝑡</m:t>
                                </m:r>
                              </m:sub>
                            </m:sSub>
                            <m:r>
                              <a:rPr lang="zh-CN" altLang="en-US" sz="1600" i="1" dirty="0">
                                <a:latin typeface="Cambria Math" panose="02040503050406030204" pitchFamily="18" charset="0"/>
                              </a:rPr>
                              <m:t>,</m:t>
                            </m:r>
                            <m:r>
                              <a:rPr lang="zh-CN" altLang="en-US" sz="1600" i="1" dirty="0">
                                <a:latin typeface="Cambria Math" panose="02040503050406030204" pitchFamily="18" charset="0"/>
                              </a:rPr>
                              <m:t>𝑡</m:t>
                            </m:r>
                          </m:e>
                        </m:d>
                        <m:r>
                          <a:rPr lang="zh-CN" altLang="en-US" sz="1600" i="1" dirty="0">
                            <a:latin typeface="Cambria Math" panose="02040503050406030204" pitchFamily="18" charset="0"/>
                          </a:rPr>
                          <m:t>,</m:t>
                        </m:r>
                        <m:sSub>
                          <m:sSubPr>
                            <m:ctrlPr>
                              <a:rPr lang="zh-CN" altLang="en-US" sz="1600" i="1" dirty="0">
                                <a:latin typeface="Cambria Math" panose="02040503050406030204" pitchFamily="18" charset="0"/>
                              </a:rPr>
                            </m:ctrlPr>
                          </m:sSubPr>
                          <m:e>
                            <m:r>
                              <m:rPr>
                                <m:sty m:val="p"/>
                              </m:rPr>
                              <a:rPr lang="zh-CN" altLang="en-US" sz="1600" i="0" dirty="0">
                                <a:latin typeface="Cambria Math" panose="02040503050406030204" pitchFamily="18" charset="0"/>
                              </a:rPr>
                              <m:t>Σ</m:t>
                            </m:r>
                          </m:e>
                          <m:sub>
                            <m:r>
                              <a:rPr lang="zh-CN" altLang="en-US" sz="1600" i="1" dirty="0">
                                <a:latin typeface="Cambria Math" panose="02040503050406030204" pitchFamily="18" charset="0"/>
                              </a:rPr>
                              <m:t>𝜃</m:t>
                            </m:r>
                          </m:sub>
                        </m:sSub>
                        <m:d>
                          <m:dPr>
                            <m:ctrlPr>
                              <a:rPr lang="zh-CN" altLang="en-US" sz="1600" i="1" dirty="0">
                                <a:latin typeface="Cambria Math" panose="02040503050406030204" pitchFamily="18" charset="0"/>
                              </a:rPr>
                            </m:ctrlPr>
                          </m:dPr>
                          <m:e>
                            <m:sSub>
                              <m:sSubPr>
                                <m:ctrlPr>
                                  <a:rPr lang="zh-CN" altLang="en-US" sz="1600" i="1" dirty="0">
                                    <a:latin typeface="Cambria Math" panose="02040503050406030204" pitchFamily="18" charset="0"/>
                                  </a:rPr>
                                </m:ctrlPr>
                              </m:sSubPr>
                              <m:e>
                                <m:r>
                                  <a:rPr lang="zh-CN" altLang="en-US" sz="1600" i="1" dirty="0">
                                    <a:latin typeface="Cambria Math" panose="02040503050406030204" pitchFamily="18" charset="0"/>
                                  </a:rPr>
                                  <m:t>𝑥</m:t>
                                </m:r>
                              </m:e>
                              <m:sub>
                                <m:r>
                                  <a:rPr lang="zh-CN" altLang="en-US" sz="1600" i="1" dirty="0">
                                    <a:latin typeface="Cambria Math" panose="02040503050406030204" pitchFamily="18" charset="0"/>
                                  </a:rPr>
                                  <m:t>𝑡</m:t>
                                </m:r>
                              </m:sub>
                            </m:sSub>
                            <m:r>
                              <a:rPr lang="zh-CN" altLang="en-US" sz="1600" i="1" dirty="0">
                                <a:latin typeface="Cambria Math" panose="02040503050406030204" pitchFamily="18" charset="0"/>
                              </a:rPr>
                              <m:t>,</m:t>
                            </m:r>
                            <m:r>
                              <a:rPr lang="zh-CN" altLang="en-US" sz="1600" i="1" dirty="0">
                                <a:latin typeface="Cambria Math" panose="02040503050406030204" pitchFamily="18" charset="0"/>
                              </a:rPr>
                              <m:t>𝑡</m:t>
                            </m:r>
                          </m:e>
                        </m:d>
                      </m:e>
                    </m:d>
                  </m:oMath>
                </a14:m>
                <a:endParaRPr lang="zh-CN" altLang="en-US" sz="1600" dirty="0"/>
              </a:p>
              <a:p>
                <a:pPr marL="285750" indent="-285750">
                  <a:lnSpc>
                    <a:spcPct val="125000"/>
                  </a:lnSpc>
                  <a:buSzPct val="50000"/>
                  <a:buFont typeface="Wingdings" panose="05000000000000000000" pitchFamily="2" charset="2"/>
                  <a:buChar char="l"/>
                </a:pPr>
                <a:r>
                  <a:rPr lang="zh-CN" altLang="en-US" sz="1600" dirty="0"/>
                  <a:t> 简化： 通常固定方差 </a:t>
                </a:r>
                <a14:m>
                  <m:oMath xmlns:m="http://schemas.openxmlformats.org/officeDocument/2006/math">
                    <m:sSub>
                      <m:sSubPr>
                        <m:ctrlPr>
                          <a:rPr lang="zh-CN" altLang="en-US" sz="1600" i="1" dirty="0" smtClean="0">
                            <a:latin typeface="Cambria Math" panose="02040503050406030204" pitchFamily="18" charset="0"/>
                          </a:rPr>
                        </m:ctrlPr>
                      </m:sSubPr>
                      <m:e>
                        <m:r>
                          <m:rPr>
                            <m:sty m:val="p"/>
                          </m:rPr>
                          <a:rPr lang="zh-CN" altLang="en-US" sz="1600" i="0" dirty="0" smtClean="0">
                            <a:latin typeface="Cambria Math" panose="02040503050406030204" pitchFamily="18" charset="0"/>
                          </a:rPr>
                          <m:t>Σ</m:t>
                        </m:r>
                      </m:e>
                      <m:sub>
                        <m:r>
                          <a:rPr lang="zh-CN" altLang="en-US" sz="1600" i="1" dirty="0" smtClean="0">
                            <a:latin typeface="Cambria Math" panose="02040503050406030204" pitchFamily="18" charset="0"/>
                          </a:rPr>
                          <m:t>𝜃</m:t>
                        </m:r>
                      </m:sub>
                    </m:sSub>
                  </m:oMath>
                </a14:m>
                <a:r>
                  <a:rPr lang="zh-CN" altLang="en-US" sz="1600" dirty="0"/>
                  <a:t>，仅利用网络预测均值 </a:t>
                </a:r>
                <a14:m>
                  <m:oMath xmlns:m="http://schemas.openxmlformats.org/officeDocument/2006/math">
                    <m:sSub>
                      <m:sSubPr>
                        <m:ctrlPr>
                          <a:rPr lang="zh-CN" altLang="en-US" sz="1600" i="1" dirty="0" smtClean="0">
                            <a:latin typeface="Cambria Math" panose="02040503050406030204" pitchFamily="18" charset="0"/>
                          </a:rPr>
                        </m:ctrlPr>
                      </m:sSubPr>
                      <m:e>
                        <m:r>
                          <a:rPr lang="zh-CN" altLang="en-US" sz="1600" i="1" dirty="0" smtClean="0">
                            <a:latin typeface="Cambria Math" panose="02040503050406030204" pitchFamily="18" charset="0"/>
                          </a:rPr>
                          <m:t>𝜇</m:t>
                        </m:r>
                      </m:e>
                      <m:sub>
                        <m:r>
                          <a:rPr lang="zh-CN" altLang="en-US" sz="1600" i="1" dirty="0" smtClean="0">
                            <a:latin typeface="Cambria Math" panose="02040503050406030204" pitchFamily="18" charset="0"/>
                          </a:rPr>
                          <m:t>𝜃</m:t>
                        </m:r>
                      </m:sub>
                    </m:sSub>
                  </m:oMath>
                </a14:m>
                <a:r>
                  <a:rPr lang="zh-CN" altLang="en-US" sz="1600" dirty="0"/>
                  <a:t>。</a:t>
                </a:r>
              </a:p>
              <a:p>
                <a:pPr>
                  <a:lnSpc>
                    <a:spcPct val="125000"/>
                  </a:lnSpc>
                  <a:buSzPct val="50000"/>
                </a:pPr>
                <a:r>
                  <a:rPr lang="zh-CN" altLang="en-US" b="1" dirty="0"/>
                  <a:t>2. 核心洞察：预测噪声而非图像</a:t>
                </a:r>
              </a:p>
              <a:p>
                <a:pPr>
                  <a:lnSpc>
                    <a:spcPct val="125000"/>
                  </a:lnSpc>
                  <a:buSzPct val="50000"/>
                </a:pPr>
                <a:r>
                  <a:rPr lang="zh-CN" altLang="en-US" sz="1600" dirty="0"/>
                  <a:t>       数学推导表明，预测均值 </a:t>
                </a:r>
                <a14:m>
                  <m:oMath xmlns:m="http://schemas.openxmlformats.org/officeDocument/2006/math">
                    <m:sSub>
                      <m:sSubPr>
                        <m:ctrlPr>
                          <a:rPr lang="zh-CN" altLang="en-US" sz="1600" i="1" dirty="0" smtClean="0">
                            <a:latin typeface="Cambria Math" panose="02040503050406030204" pitchFamily="18" charset="0"/>
                          </a:rPr>
                        </m:ctrlPr>
                      </m:sSubPr>
                      <m:e>
                        <m:r>
                          <a:rPr lang="zh-CN" altLang="en-US" sz="1600" i="1" dirty="0" smtClean="0">
                            <a:latin typeface="Cambria Math" panose="02040503050406030204" pitchFamily="18" charset="0"/>
                          </a:rPr>
                          <m:t>𝜇</m:t>
                        </m:r>
                      </m:e>
                      <m:sub>
                        <m:r>
                          <a:rPr lang="zh-CN" altLang="en-US" sz="1600" i="1" dirty="0" smtClean="0">
                            <a:latin typeface="Cambria Math" panose="02040503050406030204" pitchFamily="18" charset="0"/>
                          </a:rPr>
                          <m:t>𝜃</m:t>
                        </m:r>
                      </m:sub>
                    </m:sSub>
                  </m:oMath>
                </a14:m>
                <a:r>
                  <a:rPr lang="zh-CN" altLang="en-US" sz="1600" dirty="0"/>
                  <a:t>等价于预测在时刻 t 添加的噪声 </a:t>
                </a:r>
                <a14:m>
                  <m:oMath xmlns:m="http://schemas.openxmlformats.org/officeDocument/2006/math">
                    <m:r>
                      <a:rPr lang="zh-CN" altLang="en-US" sz="1600" i="1" dirty="0" smtClean="0">
                        <a:latin typeface="Cambria Math" panose="02040503050406030204" pitchFamily="18" charset="0"/>
                      </a:rPr>
                      <m:t>𝜖</m:t>
                    </m:r>
                  </m:oMath>
                </a14:m>
                <a:r>
                  <a:rPr lang="zh-CN" altLang="en-US" sz="1600" dirty="0"/>
                  <a:t>。学习数据分布的梯度即如何从“混乱”走向“有序”的方向。</a:t>
                </a:r>
              </a:p>
              <a:p>
                <a:pPr>
                  <a:lnSpc>
                    <a:spcPct val="125000"/>
                  </a:lnSpc>
                  <a:buSzPct val="50000"/>
                </a:pPr>
                <a:r>
                  <a:rPr lang="zh-CN" altLang="en-US" b="1" dirty="0"/>
                  <a:t>3. 最终优化目标 (Loss Function)</a:t>
                </a:r>
              </a:p>
              <a:p>
                <a:pPr>
                  <a:lnSpc>
                    <a:spcPct val="125000"/>
                  </a:lnSpc>
                  <a:buSzPct val="50000"/>
                </a:pPr>
                <a:r>
                  <a:rPr lang="zh-CN" altLang="en-US" sz="1600" dirty="0"/>
                  <a:t>通过最小化变分下界 (ELBO)，损失函数简化为预测噪声与真实噪声的 MSE：</a:t>
                </a:r>
              </a:p>
              <a:p>
                <a:pPr algn="ctr">
                  <a:lnSpc>
                    <a:spcPct val="125000"/>
                  </a:lnSpc>
                  <a:buSzPct val="50000"/>
                </a:pPr>
                <a14:m>
                  <m:oMath xmlns:m="http://schemas.openxmlformats.org/officeDocument/2006/math">
                    <m:sSub>
                      <m:sSubPr>
                        <m:ctrlPr>
                          <a:rPr lang="zh-CN" altLang="en-US" sz="1600" i="1" dirty="0" smtClean="0">
                            <a:latin typeface="Cambria Math" panose="02040503050406030204" pitchFamily="18" charset="0"/>
                          </a:rPr>
                        </m:ctrlPr>
                      </m:sSubPr>
                      <m:e>
                        <m:r>
                          <a:rPr lang="zh-CN" altLang="en-US" sz="1600" i="1" dirty="0" smtClean="0">
                            <a:latin typeface="Cambria Math" panose="02040503050406030204" pitchFamily="18" charset="0"/>
                          </a:rPr>
                          <m:t>𝐿</m:t>
                        </m:r>
                      </m:e>
                      <m:sub>
                        <m:r>
                          <m:rPr>
                            <m:nor/>
                          </m:rPr>
                          <a:rPr lang="zh-CN" altLang="en-US" sz="1600" i="0" dirty="0">
                            <a:latin typeface="Cambria Math" panose="02040503050406030204" pitchFamily="18" charset="0"/>
                          </a:rPr>
                          <m:t>simple</m:t>
                        </m:r>
                      </m:sub>
                    </m:sSub>
                    <m:d>
                      <m:dPr>
                        <m:ctrlPr>
                          <a:rPr lang="zh-CN" altLang="en-US" sz="1600" i="1" dirty="0">
                            <a:latin typeface="Cambria Math" panose="02040503050406030204" pitchFamily="18" charset="0"/>
                          </a:rPr>
                        </m:ctrlPr>
                      </m:dPr>
                      <m:e>
                        <m:r>
                          <a:rPr lang="zh-CN" altLang="en-US" sz="1600" i="1" dirty="0">
                            <a:latin typeface="Cambria Math" panose="02040503050406030204" pitchFamily="18" charset="0"/>
                          </a:rPr>
                          <m:t>𝜃</m:t>
                        </m:r>
                      </m:e>
                    </m:d>
                    <m:r>
                      <a:rPr lang="zh-CN" altLang="en-US" sz="1600" i="1" dirty="0">
                        <a:latin typeface="Cambria Math" panose="02040503050406030204" pitchFamily="18" charset="0"/>
                      </a:rPr>
                      <m:t>=</m:t>
                    </m:r>
                    <m:r>
                      <a:rPr lang="zh-CN" altLang="en-US" sz="1600" i="1" dirty="0">
                        <a:latin typeface="Cambria Math" panose="02040503050406030204" pitchFamily="18" charset="0"/>
                      </a:rPr>
                      <m:t>𝐸</m:t>
                    </m:r>
                    <m:sSub>
                      <m:sSubPr>
                        <m:ctrlPr>
                          <a:rPr lang="zh-CN" altLang="en-US" sz="1600" i="1" dirty="0">
                            <a:latin typeface="Cambria Math" panose="02040503050406030204" pitchFamily="18" charset="0"/>
                          </a:rPr>
                        </m:ctrlPr>
                      </m:sSubPr>
                      <m:e>
                        <m:r>
                          <a:rPr lang="zh-CN" altLang="en-US" sz="1600" i="1" dirty="0">
                            <a:latin typeface="Cambria Math" panose="02040503050406030204" pitchFamily="18" charset="0"/>
                          </a:rPr>
                          <m:t>𝑥</m:t>
                        </m:r>
                      </m:e>
                      <m:sub>
                        <m:r>
                          <a:rPr lang="zh-CN" altLang="en-US" sz="1600" i="1" dirty="0">
                            <a:latin typeface="Cambria Math" panose="02040503050406030204" pitchFamily="18" charset="0"/>
                          </a:rPr>
                          <m:t>0</m:t>
                        </m:r>
                      </m:sub>
                    </m:sSub>
                    <m:r>
                      <a:rPr lang="zh-CN" altLang="en-US" sz="1600" i="1" dirty="0">
                        <a:latin typeface="Cambria Math" panose="02040503050406030204" pitchFamily="18" charset="0"/>
                      </a:rPr>
                      <m:t>,</m:t>
                    </m:r>
                    <m:r>
                      <a:rPr lang="zh-CN" altLang="en-US" sz="1600" i="1" dirty="0">
                        <a:latin typeface="Cambria Math" panose="02040503050406030204" pitchFamily="18" charset="0"/>
                      </a:rPr>
                      <m:t>𝜖</m:t>
                    </m:r>
                    <m:r>
                      <a:rPr lang="zh-CN" altLang="en-US" sz="1600" i="1" dirty="0">
                        <a:latin typeface="Cambria Math" panose="02040503050406030204" pitchFamily="18" charset="0"/>
                      </a:rPr>
                      <m:t>,</m:t>
                    </m:r>
                    <m:r>
                      <a:rPr lang="zh-CN" altLang="en-US" sz="1600" i="1" dirty="0">
                        <a:latin typeface="Cambria Math" panose="02040503050406030204" pitchFamily="18" charset="0"/>
                      </a:rPr>
                      <m:t>𝑡</m:t>
                    </m:r>
                    <m:d>
                      <m:dPr>
                        <m:begChr m:val="["/>
                        <m:endChr m:val="]"/>
                        <m:ctrlPr>
                          <a:rPr lang="zh-CN" altLang="en-US" sz="1600" i="1" dirty="0">
                            <a:latin typeface="Cambria Math" panose="02040503050406030204" pitchFamily="18" charset="0"/>
                          </a:rPr>
                        </m:ctrlPr>
                      </m:dPr>
                      <m:e>
                        <m:sSup>
                          <m:sSupPr>
                            <m:ctrlPr>
                              <a:rPr lang="zh-CN" altLang="en-US" sz="1600" i="1" dirty="0">
                                <a:latin typeface="Cambria Math" panose="02040503050406030204" pitchFamily="18" charset="0"/>
                              </a:rPr>
                            </m:ctrlPr>
                          </m:sSupPr>
                          <m:e>
                            <m:d>
                              <m:dPr>
                                <m:begChr m:val="|"/>
                                <m:endChr m:val="|"/>
                                <m:ctrlPr>
                                  <a:rPr lang="zh-CN" altLang="en-US" sz="1600" i="1" dirty="0">
                                    <a:latin typeface="Cambria Math" panose="02040503050406030204" pitchFamily="18" charset="0"/>
                                  </a:rPr>
                                </m:ctrlPr>
                              </m:dPr>
                              <m:e>
                                <m:r>
                                  <a:rPr lang="zh-CN" altLang="en-US" sz="1600" i="1" dirty="0">
                                    <a:latin typeface="Cambria Math" panose="02040503050406030204" pitchFamily="18" charset="0"/>
                                  </a:rPr>
                                  <m:t>𝜖</m:t>
                                </m:r>
                                <m:r>
                                  <a:rPr lang="zh-CN" altLang="en-US" sz="1600" i="1" dirty="0">
                                    <a:latin typeface="Cambria Math" panose="02040503050406030204" pitchFamily="18" charset="0"/>
                                  </a:rPr>
                                  <m:t>−</m:t>
                                </m:r>
                                <m:r>
                                  <a:rPr lang="zh-CN" altLang="en-US" sz="1600" i="1" dirty="0" smtClean="0">
                                    <a:latin typeface="Cambria Math" panose="02040503050406030204" pitchFamily="18" charset="0"/>
                                  </a:rPr>
                                  <m:t>𝜖𝜃</m:t>
                                </m:r>
                                <m:d>
                                  <m:dPr>
                                    <m:ctrlPr>
                                      <a:rPr lang="zh-CN" altLang="en-US" sz="1600" i="1" dirty="0">
                                        <a:latin typeface="Cambria Math" panose="02040503050406030204" pitchFamily="18" charset="0"/>
                                      </a:rPr>
                                    </m:ctrlPr>
                                  </m:dPr>
                                  <m:e>
                                    <m:rad>
                                      <m:radPr>
                                        <m:degHide m:val="on"/>
                                        <m:ctrlPr>
                                          <a:rPr lang="zh-CN" altLang="en-US" sz="1600" i="1" dirty="0">
                                            <a:latin typeface="Cambria Math" panose="02040503050406030204" pitchFamily="18" charset="0"/>
                                          </a:rPr>
                                        </m:ctrlPr>
                                      </m:radPr>
                                      <m:deg/>
                                      <m:e>
                                        <m:acc>
                                          <m:accPr>
                                            <m:chr m:val="̅"/>
                                            <m:ctrlPr>
                                              <a:rPr lang="zh-CN" altLang="en-US" sz="1600" i="1" dirty="0">
                                                <a:latin typeface="Cambria Math" panose="02040503050406030204" pitchFamily="18" charset="0"/>
                                              </a:rPr>
                                            </m:ctrlPr>
                                          </m:accPr>
                                          <m:e>
                                            <m:sSub>
                                              <m:sSubPr>
                                                <m:ctrlPr>
                                                  <a:rPr lang="zh-CN" altLang="en-US" sz="1600" i="1" dirty="0">
                                                    <a:latin typeface="Cambria Math" panose="02040503050406030204" pitchFamily="18" charset="0"/>
                                                  </a:rPr>
                                                </m:ctrlPr>
                                              </m:sSubPr>
                                              <m:e>
                                                <m:r>
                                                  <a:rPr lang="zh-CN" altLang="en-US" sz="1600" i="1" dirty="0">
                                                    <a:latin typeface="Cambria Math" panose="02040503050406030204" pitchFamily="18" charset="0"/>
                                                  </a:rPr>
                                                  <m:t>𝛼</m:t>
                                                </m:r>
                                              </m:e>
                                              <m:sub>
                                                <m:r>
                                                  <a:rPr lang="zh-CN" altLang="en-US" sz="1600" i="1" dirty="0">
                                                    <a:latin typeface="Cambria Math" panose="02040503050406030204" pitchFamily="18" charset="0"/>
                                                  </a:rPr>
                                                  <m:t>𝑡</m:t>
                                                </m:r>
                                              </m:sub>
                                            </m:sSub>
                                          </m:e>
                                        </m:acc>
                                      </m:e>
                                    </m:rad>
                                    <m:sSub>
                                      <m:sSubPr>
                                        <m:ctrlPr>
                                          <a:rPr lang="zh-CN" altLang="en-US" sz="1600" i="1" dirty="0">
                                            <a:latin typeface="Cambria Math" panose="02040503050406030204" pitchFamily="18" charset="0"/>
                                          </a:rPr>
                                        </m:ctrlPr>
                                      </m:sSubPr>
                                      <m:e>
                                        <m:r>
                                          <a:rPr lang="zh-CN" altLang="en-US" sz="1600" i="1" dirty="0">
                                            <a:latin typeface="Cambria Math" panose="02040503050406030204" pitchFamily="18" charset="0"/>
                                          </a:rPr>
                                          <m:t>𝑥</m:t>
                                        </m:r>
                                      </m:e>
                                      <m:sub>
                                        <m:r>
                                          <a:rPr lang="zh-CN" altLang="en-US" sz="1600" i="1" dirty="0">
                                            <a:latin typeface="Cambria Math" panose="02040503050406030204" pitchFamily="18" charset="0"/>
                                          </a:rPr>
                                          <m:t>0</m:t>
                                        </m:r>
                                      </m:sub>
                                    </m:sSub>
                                    <m:r>
                                      <a:rPr lang="zh-CN" altLang="en-US" sz="1600" i="1" dirty="0">
                                        <a:latin typeface="Cambria Math" panose="02040503050406030204" pitchFamily="18" charset="0"/>
                                      </a:rPr>
                                      <m:t>+</m:t>
                                    </m:r>
                                    <m:rad>
                                      <m:radPr>
                                        <m:degHide m:val="on"/>
                                        <m:ctrlPr>
                                          <a:rPr lang="zh-CN" altLang="en-US" sz="1600" i="1" dirty="0">
                                            <a:latin typeface="Cambria Math" panose="02040503050406030204" pitchFamily="18" charset="0"/>
                                          </a:rPr>
                                        </m:ctrlPr>
                                      </m:radPr>
                                      <m:deg/>
                                      <m:e>
                                        <m:r>
                                          <a:rPr lang="zh-CN" altLang="en-US" sz="1600" i="1" dirty="0">
                                            <a:latin typeface="Cambria Math" panose="02040503050406030204" pitchFamily="18" charset="0"/>
                                          </a:rPr>
                                          <m:t>1−</m:t>
                                        </m:r>
                                        <m:acc>
                                          <m:accPr>
                                            <m:chr m:val="̅"/>
                                            <m:ctrlPr>
                                              <a:rPr lang="zh-CN" altLang="en-US" sz="1600" i="1" dirty="0">
                                                <a:latin typeface="Cambria Math" panose="02040503050406030204" pitchFamily="18" charset="0"/>
                                              </a:rPr>
                                            </m:ctrlPr>
                                          </m:accPr>
                                          <m:e>
                                            <m:sSub>
                                              <m:sSubPr>
                                                <m:ctrlPr>
                                                  <a:rPr lang="zh-CN" altLang="en-US" sz="1600" i="1" dirty="0">
                                                    <a:latin typeface="Cambria Math" panose="02040503050406030204" pitchFamily="18" charset="0"/>
                                                  </a:rPr>
                                                </m:ctrlPr>
                                              </m:sSubPr>
                                              <m:e>
                                                <m:r>
                                                  <a:rPr lang="zh-CN" altLang="en-US" sz="1600" i="1" dirty="0">
                                                    <a:latin typeface="Cambria Math" panose="02040503050406030204" pitchFamily="18" charset="0"/>
                                                  </a:rPr>
                                                  <m:t>𝛼</m:t>
                                                </m:r>
                                              </m:e>
                                              <m:sub>
                                                <m:r>
                                                  <a:rPr lang="zh-CN" altLang="en-US" sz="1600" i="1" dirty="0">
                                                    <a:latin typeface="Cambria Math" panose="02040503050406030204" pitchFamily="18" charset="0"/>
                                                  </a:rPr>
                                                  <m:t>𝑡</m:t>
                                                </m:r>
                                              </m:sub>
                                            </m:sSub>
                                          </m:e>
                                        </m:acc>
                                      </m:e>
                                    </m:rad>
                                    <m:r>
                                      <a:rPr lang="zh-CN" altLang="en-US" sz="1600" i="1" dirty="0">
                                        <a:latin typeface="Cambria Math" panose="02040503050406030204" pitchFamily="18" charset="0"/>
                                      </a:rPr>
                                      <m:t>𝜖</m:t>
                                    </m:r>
                                    <m:r>
                                      <a:rPr lang="zh-CN" altLang="en-US" sz="1600" i="1" dirty="0">
                                        <a:latin typeface="Cambria Math" panose="02040503050406030204" pitchFamily="18" charset="0"/>
                                      </a:rPr>
                                      <m:t>,</m:t>
                                    </m:r>
                                    <m:r>
                                      <a:rPr lang="zh-CN" altLang="en-US" sz="1600" i="1" dirty="0">
                                        <a:latin typeface="Cambria Math" panose="02040503050406030204" pitchFamily="18" charset="0"/>
                                      </a:rPr>
                                      <m:t>𝑡</m:t>
                                    </m:r>
                                  </m:e>
                                </m:d>
                              </m:e>
                            </m:d>
                          </m:e>
                          <m:sup>
                            <m:r>
                              <a:rPr lang="zh-CN" altLang="en-US" sz="1600" i="1" dirty="0">
                                <a:latin typeface="Cambria Math" panose="02040503050406030204" pitchFamily="18" charset="0"/>
                              </a:rPr>
                              <m:t>2</m:t>
                            </m:r>
                          </m:sup>
                        </m:sSup>
                      </m:e>
                    </m:d>
                  </m:oMath>
                </a14:m>
                <a:r>
                  <a:rPr lang="zh-CN" altLang="en-US" sz="1600" dirty="0"/>
                  <a:t> </a:t>
                </a:r>
                <a:endParaRPr lang="en-US" altLang="zh-CN" sz="1600" dirty="0"/>
              </a:p>
              <a:p>
                <a:pPr>
                  <a:lnSpc>
                    <a:spcPct val="125000"/>
                  </a:lnSpc>
                  <a:buSzPct val="50000"/>
                </a:pPr>
                <a:r>
                  <a:rPr lang="zh-CN" altLang="en-US" sz="1600" dirty="0"/>
                  <a:t>物理含义： 网络接收带噪图像 </a:t>
                </a:r>
                <a14:m>
                  <m:oMath xmlns:m="http://schemas.openxmlformats.org/officeDocument/2006/math">
                    <m:sSub>
                      <m:sSubPr>
                        <m:ctrlPr>
                          <a:rPr lang="zh-CN" altLang="en-US" sz="1600" i="1" dirty="0" smtClean="0">
                            <a:latin typeface="Cambria Math" panose="02040503050406030204" pitchFamily="18" charset="0"/>
                          </a:rPr>
                        </m:ctrlPr>
                      </m:sSubPr>
                      <m:e>
                        <m:r>
                          <a:rPr lang="zh-CN" altLang="en-US" sz="1600" i="1" dirty="0" smtClean="0">
                            <a:latin typeface="Cambria Math" panose="02040503050406030204" pitchFamily="18" charset="0"/>
                          </a:rPr>
                          <m:t>𝑥</m:t>
                        </m:r>
                      </m:e>
                      <m:sub>
                        <m:r>
                          <a:rPr lang="zh-CN" altLang="en-US" sz="1600" i="1" dirty="0" smtClean="0">
                            <a:latin typeface="Cambria Math" panose="02040503050406030204" pitchFamily="18" charset="0"/>
                          </a:rPr>
                          <m:t>𝑡</m:t>
                        </m:r>
                      </m:sub>
                    </m:sSub>
                  </m:oMath>
                </a14:m>
                <a:r>
                  <a:rPr lang="zh-CN" altLang="en-US" sz="1600" dirty="0"/>
                  <a:t>和时间 t，试图从中“剥离”出噪声 </a:t>
                </a:r>
                <a14:m>
                  <m:oMath xmlns:m="http://schemas.openxmlformats.org/officeDocument/2006/math">
                    <m:sSub>
                      <m:sSubPr>
                        <m:ctrlPr>
                          <a:rPr lang="zh-CN" altLang="en-US" sz="1600" i="1" dirty="0" smtClean="0">
                            <a:latin typeface="Cambria Math" panose="02040503050406030204" pitchFamily="18" charset="0"/>
                          </a:rPr>
                        </m:ctrlPr>
                      </m:sSubPr>
                      <m:e>
                        <m:r>
                          <a:rPr lang="zh-CN" altLang="en-US" sz="1600" i="1" dirty="0" smtClean="0">
                            <a:latin typeface="Cambria Math" panose="02040503050406030204" pitchFamily="18" charset="0"/>
                          </a:rPr>
                          <m:t>𝜖</m:t>
                        </m:r>
                      </m:e>
                      <m:sub>
                        <m:r>
                          <a:rPr lang="zh-CN" altLang="en-US" sz="1600" i="1" dirty="0" smtClean="0">
                            <a:latin typeface="Cambria Math" panose="02040503050406030204" pitchFamily="18" charset="0"/>
                          </a:rPr>
                          <m:t>𝜃</m:t>
                        </m:r>
                      </m:sub>
                    </m:sSub>
                  </m:oMath>
                </a14:m>
                <a:r>
                  <a:rPr lang="zh-CN" altLang="en-US" sz="1600" dirty="0"/>
                  <a:t>。一旦训练完成，即可通过逆向公式逐步减去噪声，还原清晰图像。</a:t>
                </a:r>
              </a:p>
              <a:p>
                <a:endParaRPr lang="zh-CN" altLang="en-US" sz="1600" dirty="0"/>
              </a:p>
            </p:txBody>
          </p:sp>
        </mc:Choice>
        <mc:Fallback xmlns="">
          <p:sp>
            <p:nvSpPr>
              <p:cNvPr id="18" name="文本框 17"/>
              <p:cNvSpPr txBox="1">
                <a:spLocks noRot="1" noChangeAspect="1" noMove="1" noResize="1" noEditPoints="1" noAdjustHandles="1" noChangeArrowheads="1" noChangeShapeType="1" noTextEdit="1"/>
              </p:cNvSpPr>
              <p:nvPr>
                <p:custDataLst>
                  <p:tags r:id="rId10"/>
                </p:custDataLst>
              </p:nvPr>
            </p:nvSpPr>
            <p:spPr>
              <a:xfrm>
                <a:off x="5847094" y="1966825"/>
                <a:ext cx="6344906" cy="4982967"/>
              </a:xfrm>
              <a:prstGeom prst="rect">
                <a:avLst/>
              </a:prstGeom>
              <a:blipFill rotWithShape="1">
                <a:blip r:embed="rId11"/>
                <a:stretch>
                  <a:fillRect t="-5" r="-590" b="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custDataLst>
                  <p:tags r:id="rId7"/>
                </p:custDataLst>
              </p:nvPr>
            </p:nvSpPr>
            <p:spPr>
              <a:xfrm>
                <a:off x="107113" y="1980571"/>
                <a:ext cx="5739981" cy="5079083"/>
              </a:xfrm>
              <a:prstGeom prst="rect">
                <a:avLst/>
              </a:prstGeom>
              <a:noFill/>
            </p:spPr>
            <p:txBody>
              <a:bodyPr wrap="square" rtlCol="0" anchor="t">
                <a:spAutoFit/>
              </a:bodyPr>
              <a:lstStyle/>
              <a:p>
                <a:pPr>
                  <a:lnSpc>
                    <a:spcPct val="125000"/>
                  </a:lnSpc>
                  <a:buSzPct val="50000"/>
                </a:pPr>
                <a:r>
                  <a:rPr lang="zh-CN" altLang="en-US" b="1" dirty="0">
                    <a:sym typeface="+mn-ea"/>
                  </a:rPr>
                  <a:t>1. 物理直觉：非平衡统计物理</a:t>
                </a:r>
                <a:endParaRPr lang="zh-CN" altLang="en-US" dirty="0"/>
              </a:p>
              <a:p>
                <a:pPr marL="285750" indent="-285750">
                  <a:lnSpc>
                    <a:spcPct val="125000"/>
                  </a:lnSpc>
                  <a:buSzPct val="50000"/>
                  <a:buFont typeface="Wingdings" panose="05000000000000000000" pitchFamily="2" charset="2"/>
                  <a:buChar char="l"/>
                </a:pPr>
                <a:r>
                  <a:rPr lang="zh-CN" altLang="en-US" sz="1600" dirty="0">
                    <a:sym typeface="+mn-ea"/>
                  </a:rPr>
                  <a:t>核心思想：模拟热力学中的</a:t>
                </a:r>
                <a:r>
                  <a:rPr lang="zh-CN" altLang="en-US" sz="1600" b="1" dirty="0">
                    <a:solidFill>
                      <a:srgbClr val="0070C0"/>
                    </a:solidFill>
                    <a:sym typeface="+mn-ea"/>
                  </a:rPr>
                  <a:t>扩散现象</a:t>
                </a:r>
                <a:r>
                  <a:rPr lang="zh-CN" altLang="en-US" sz="1600" dirty="0">
                    <a:sym typeface="+mn-ea"/>
                  </a:rPr>
                  <a:t>。</a:t>
                </a:r>
                <a:endParaRPr lang="zh-CN" altLang="en-US" sz="1600" dirty="0"/>
              </a:p>
              <a:p>
                <a:pPr marL="285750" indent="-285750">
                  <a:lnSpc>
                    <a:spcPct val="125000"/>
                  </a:lnSpc>
                  <a:buSzPct val="50000"/>
                  <a:buFont typeface="Wingdings" panose="05000000000000000000" pitchFamily="2" charset="2"/>
                  <a:buChar char="l"/>
                </a:pPr>
                <a:r>
                  <a:rPr lang="zh-CN" altLang="en-US" sz="1600" dirty="0">
                    <a:sym typeface="+mn-ea"/>
                  </a:rPr>
                  <a:t>定义：一个</a:t>
                </a:r>
                <a:r>
                  <a:rPr lang="zh-CN" altLang="en-US" sz="1600" b="1" dirty="0">
                    <a:solidFill>
                      <a:srgbClr val="0070C0"/>
                    </a:solidFill>
                    <a:sym typeface="+mn-ea"/>
                  </a:rPr>
                  <a:t>预定义的、不含可学习参数</a:t>
                </a:r>
                <a:r>
                  <a:rPr lang="zh-CN" altLang="en-US" sz="1600" dirty="0">
                    <a:sym typeface="+mn-ea"/>
                  </a:rPr>
                  <a:t>的</a:t>
                </a:r>
                <a:r>
                  <a:rPr lang="zh-CN" altLang="en-US" sz="1600" b="1" dirty="0">
                    <a:solidFill>
                      <a:srgbClr val="0070C0"/>
                    </a:solidFill>
                    <a:sym typeface="+mn-ea"/>
                  </a:rPr>
                  <a:t>马尔可夫链</a:t>
                </a:r>
                <a:r>
                  <a:rPr lang="zh-CN" altLang="en-US" sz="1600" dirty="0">
                    <a:sym typeface="+mn-ea"/>
                  </a:rPr>
                  <a:t>。</a:t>
                </a:r>
                <a:endParaRPr lang="zh-CN" altLang="en-US" sz="1600" dirty="0"/>
              </a:p>
              <a:p>
                <a:pPr marL="285750" indent="-285750">
                  <a:lnSpc>
                    <a:spcPct val="125000"/>
                  </a:lnSpc>
                  <a:buSzPct val="50000"/>
                  <a:buFont typeface="Wingdings" panose="05000000000000000000" pitchFamily="2" charset="2"/>
                  <a:buChar char="l"/>
                </a:pPr>
                <a:r>
                  <a:rPr lang="zh-CN" altLang="en-US" sz="1600" dirty="0">
                    <a:sym typeface="+mn-ea"/>
                  </a:rPr>
                  <a:t>目标：逐步向真实数据分布 </a:t>
                </a:r>
                <a14:m>
                  <m:oMath xmlns:m="http://schemas.openxmlformats.org/officeDocument/2006/math">
                    <m:sSub>
                      <m:sSubPr>
                        <m:ctrlPr>
                          <a:rPr lang="zh-CN" altLang="en-US" sz="1600" i="1" dirty="0" smtClean="0">
                            <a:latin typeface="Cambria Math" panose="02040503050406030204" pitchFamily="18" charset="0"/>
                            <a:sym typeface="+mn-ea"/>
                          </a:rPr>
                        </m:ctrlPr>
                      </m:sSubPr>
                      <m:e>
                        <m:r>
                          <a:rPr lang="zh-CN" altLang="en-US" sz="1600" i="1" dirty="0" smtClean="0">
                            <a:latin typeface="Cambria Math" panose="02040503050406030204" pitchFamily="18" charset="0"/>
                            <a:sym typeface="+mn-ea"/>
                          </a:rPr>
                          <m:t>𝑥</m:t>
                        </m:r>
                      </m:e>
                      <m:sub>
                        <m:r>
                          <a:rPr lang="zh-CN" altLang="en-US" sz="1600" i="1" dirty="0" smtClean="0">
                            <a:latin typeface="Cambria Math" panose="02040503050406030204" pitchFamily="18" charset="0"/>
                            <a:sym typeface="+mn-ea"/>
                          </a:rPr>
                          <m:t>0</m:t>
                        </m:r>
                      </m:sub>
                    </m:sSub>
                  </m:oMath>
                </a14:m>
                <a:r>
                  <a:rPr lang="zh-CN" altLang="en-US" sz="1600" dirty="0">
                    <a:sym typeface="+mn-ea"/>
                  </a:rPr>
                  <a:t>添加高斯噪声，直至数据完全破坏为标准高斯分布 </a:t>
                </a:r>
                <a14:m>
                  <m:oMath xmlns:m="http://schemas.openxmlformats.org/officeDocument/2006/math">
                    <m:sSub>
                      <m:sSubPr>
                        <m:ctrlPr>
                          <a:rPr lang="zh-CN" altLang="en-US" sz="1600" i="1" dirty="0" smtClean="0">
                            <a:latin typeface="Cambria Math" panose="02040503050406030204" pitchFamily="18" charset="0"/>
                            <a:sym typeface="+mn-ea"/>
                          </a:rPr>
                        </m:ctrlPr>
                      </m:sSubPr>
                      <m:e>
                        <m:r>
                          <a:rPr lang="zh-CN" altLang="en-US" sz="1600" i="1" dirty="0" smtClean="0">
                            <a:latin typeface="Cambria Math" panose="02040503050406030204" pitchFamily="18" charset="0"/>
                            <a:sym typeface="+mn-ea"/>
                          </a:rPr>
                          <m:t>𝑥</m:t>
                        </m:r>
                      </m:e>
                      <m:sub>
                        <m:r>
                          <a:rPr lang="zh-CN" altLang="en-US" sz="1600" i="1" dirty="0" smtClean="0">
                            <a:latin typeface="Cambria Math" panose="02040503050406030204" pitchFamily="18" charset="0"/>
                            <a:sym typeface="+mn-ea"/>
                          </a:rPr>
                          <m:t>𝑇</m:t>
                        </m:r>
                      </m:sub>
                    </m:sSub>
                    <m:r>
                      <a:rPr lang="zh-CN" altLang="en-US" sz="1600" i="1" dirty="0" smtClean="0">
                        <a:latin typeface="Cambria Math" panose="02040503050406030204" pitchFamily="18" charset="0"/>
                        <a:sym typeface="+mn-ea"/>
                      </a:rPr>
                      <m:t>∼</m:t>
                    </m:r>
                    <m:r>
                      <a:rPr lang="zh-CN" altLang="en-US" sz="1600" i="1" dirty="0" smtClean="0">
                        <a:latin typeface="Cambria Math" panose="02040503050406030204" pitchFamily="18" charset="0"/>
                        <a:sym typeface="+mn-ea"/>
                      </a:rPr>
                      <m:t>𝒩</m:t>
                    </m:r>
                    <m:d>
                      <m:dPr>
                        <m:ctrlPr>
                          <a:rPr lang="zh-CN" altLang="en-US" sz="1600" i="1" dirty="0" smtClean="0">
                            <a:latin typeface="Cambria Math" panose="02040503050406030204" pitchFamily="18" charset="0"/>
                            <a:sym typeface="+mn-ea"/>
                          </a:rPr>
                        </m:ctrlPr>
                      </m:dPr>
                      <m:e>
                        <m:r>
                          <a:rPr lang="zh-CN" altLang="en-US" sz="1600" i="1" dirty="0" smtClean="0">
                            <a:latin typeface="Cambria Math" panose="02040503050406030204" pitchFamily="18" charset="0"/>
                            <a:sym typeface="+mn-ea"/>
                          </a:rPr>
                          <m:t>0,</m:t>
                        </m:r>
                        <m:r>
                          <a:rPr lang="zh-CN" altLang="en-US" sz="1600" i="1" dirty="0" smtClean="0">
                            <a:latin typeface="Cambria Math" panose="02040503050406030204" pitchFamily="18" charset="0"/>
                            <a:sym typeface="+mn-ea"/>
                          </a:rPr>
                          <m:t>𝐈</m:t>
                        </m:r>
                      </m:e>
                    </m:d>
                  </m:oMath>
                </a14:m>
                <a:r>
                  <a:rPr lang="zh-CN" altLang="en-US" sz="1600" dirty="0">
                    <a:sym typeface="+mn-ea"/>
                  </a:rPr>
                  <a:t>。</a:t>
                </a:r>
                <a:endParaRPr lang="zh-CN" altLang="en-US" sz="1600" dirty="0"/>
              </a:p>
              <a:p>
                <a:pPr>
                  <a:lnSpc>
                    <a:spcPct val="125000"/>
                  </a:lnSpc>
                  <a:buSzPct val="50000"/>
                </a:pPr>
                <a:r>
                  <a:rPr lang="zh-CN" altLang="en-US" b="1" dirty="0">
                    <a:sym typeface="+mn-ea"/>
                  </a:rPr>
                  <a:t>2. 单步转移 (Step-wise Transition)</a:t>
                </a:r>
                <a:endParaRPr lang="zh-CN" altLang="en-US" b="1" dirty="0"/>
              </a:p>
              <a:p>
                <a:pPr>
                  <a:lnSpc>
                    <a:spcPct val="125000"/>
                  </a:lnSpc>
                  <a:buSzPct val="50000"/>
                </a:pPr>
                <a:r>
                  <a:rPr lang="zh-CN" altLang="en-US" sz="1600" dirty="0">
                    <a:sym typeface="+mn-ea"/>
                  </a:rPr>
                  <a:t>     给定噪声方差调度序列 </a:t>
                </a:r>
                <a14:m>
                  <m:oMath xmlns:m="http://schemas.openxmlformats.org/officeDocument/2006/math">
                    <m:sSub>
                      <m:sSubPr>
                        <m:ctrlPr>
                          <a:rPr lang="zh-CN" altLang="en-US" sz="1600" i="1" dirty="0" smtClean="0">
                            <a:latin typeface="Cambria Math" panose="02040503050406030204" pitchFamily="18" charset="0"/>
                            <a:sym typeface="+mn-ea"/>
                          </a:rPr>
                        </m:ctrlPr>
                      </m:sSubPr>
                      <m:e>
                        <m:r>
                          <a:rPr lang="zh-CN" altLang="en-US" sz="1600" i="1" dirty="0" smtClean="0">
                            <a:latin typeface="Cambria Math" panose="02040503050406030204" pitchFamily="18" charset="0"/>
                            <a:sym typeface="+mn-ea"/>
                          </a:rPr>
                          <m:t>𝛽</m:t>
                        </m:r>
                      </m:e>
                      <m:sub>
                        <m:r>
                          <a:rPr lang="zh-CN" altLang="en-US" sz="1600" i="1" dirty="0" smtClean="0">
                            <a:latin typeface="Cambria Math" panose="02040503050406030204" pitchFamily="18" charset="0"/>
                            <a:sym typeface="+mn-ea"/>
                          </a:rPr>
                          <m:t>𝑡</m:t>
                        </m:r>
                      </m:sub>
                    </m:sSub>
                  </m:oMath>
                </a14:m>
                <a:r>
                  <a:rPr lang="zh-CN" altLang="en-US" sz="1600" dirty="0">
                    <a:sym typeface="+mn-ea"/>
                  </a:rPr>
                  <a:t> ，任意时刻 </a:t>
                </a:r>
                <a14:m>
                  <m:oMath xmlns:m="http://schemas.openxmlformats.org/officeDocument/2006/math">
                    <m:r>
                      <a:rPr lang="zh-CN" altLang="en-US" sz="1600" i="1" dirty="0" smtClean="0">
                        <a:latin typeface="Cambria Math" panose="02040503050406030204" pitchFamily="18" charset="0"/>
                        <a:sym typeface="+mn-ea"/>
                      </a:rPr>
                      <m:t>𝑡</m:t>
                    </m:r>
                    <m:r>
                      <a:rPr lang="zh-CN" altLang="en-US" sz="1600" i="1" dirty="0" smtClean="0">
                        <a:latin typeface="Cambria Math" panose="02040503050406030204" pitchFamily="18" charset="0"/>
                        <a:sym typeface="+mn-ea"/>
                      </a:rPr>
                      <m:t> </m:t>
                    </m:r>
                  </m:oMath>
                </a14:m>
                <a:r>
                  <a:rPr lang="zh-CN" altLang="en-US" sz="1600" dirty="0">
                    <a:sym typeface="+mn-ea"/>
                  </a:rPr>
                  <a:t>的状态由上一时刻决定（图像</a:t>
                </a:r>
                <a14:m>
                  <m:oMath xmlns:m="http://schemas.openxmlformats.org/officeDocument/2006/math">
                    <m:sSub>
                      <m:sSubPr>
                        <m:ctrlPr>
                          <a:rPr lang="zh-CN" altLang="en-US" sz="1600" i="1" dirty="0">
                            <a:latin typeface="Cambria Math" panose="02040503050406030204" pitchFamily="18" charset="0"/>
                            <a:sym typeface="+mn-ea"/>
                          </a:rPr>
                        </m:ctrlPr>
                      </m:sSubPr>
                      <m:e>
                        <m:r>
                          <a:rPr lang="zh-CN" altLang="en-US" sz="1600" i="1" dirty="0">
                            <a:latin typeface="Cambria Math" panose="02040503050406030204" pitchFamily="18" charset="0"/>
                            <a:sym typeface="+mn-ea"/>
                          </a:rPr>
                          <m:t>𝑥</m:t>
                        </m:r>
                      </m:e>
                      <m:sub>
                        <m:r>
                          <a:rPr lang="zh-CN" altLang="en-US" sz="1600" i="1" dirty="0">
                            <a:latin typeface="Cambria Math" panose="02040503050406030204" pitchFamily="18" charset="0"/>
                            <a:sym typeface="+mn-ea"/>
                          </a:rPr>
                          <m:t>𝑡</m:t>
                        </m:r>
                      </m:sub>
                    </m:sSub>
                  </m:oMath>
                </a14:m>
                <a:r>
                  <a:rPr lang="zh-CN" altLang="en-US" sz="1600" dirty="0">
                    <a:sym typeface="+mn-ea"/>
                  </a:rPr>
                  <a:t>是 </a:t>
                </a:r>
                <a14:m>
                  <m:oMath xmlns:m="http://schemas.openxmlformats.org/officeDocument/2006/math">
                    <m:sSub>
                      <m:sSubPr>
                        <m:ctrlPr>
                          <a:rPr lang="zh-CN" altLang="en-US" sz="1600" i="1" dirty="0">
                            <a:latin typeface="Cambria Math" panose="02040503050406030204" pitchFamily="18" charset="0"/>
                            <a:sym typeface="+mn-ea"/>
                          </a:rPr>
                        </m:ctrlPr>
                      </m:sSubPr>
                      <m:e>
                        <m:r>
                          <a:rPr lang="zh-CN" altLang="en-US" sz="1600" i="1" dirty="0">
                            <a:latin typeface="Cambria Math" panose="02040503050406030204" pitchFamily="18" charset="0"/>
                            <a:sym typeface="+mn-ea"/>
                          </a:rPr>
                          <m:t>𝑥</m:t>
                        </m:r>
                      </m:e>
                      <m:sub>
                        <m:r>
                          <a:rPr lang="zh-CN" altLang="en-US" sz="1600" i="1" dirty="0">
                            <a:latin typeface="Cambria Math" panose="02040503050406030204" pitchFamily="18" charset="0"/>
                            <a:sym typeface="+mn-ea"/>
                          </a:rPr>
                          <m:t>𝑡</m:t>
                        </m:r>
                        <m:r>
                          <a:rPr lang="zh-CN" altLang="en-US" sz="1600" i="1" dirty="0">
                            <a:latin typeface="Cambria Math" panose="02040503050406030204" pitchFamily="18" charset="0"/>
                            <a:sym typeface="+mn-ea"/>
                          </a:rPr>
                          <m:t>−1</m:t>
                        </m:r>
                      </m:sub>
                    </m:sSub>
                  </m:oMath>
                </a14:m>
                <a:r>
                  <a:rPr lang="zh-CN" altLang="en-US" sz="1600" dirty="0">
                    <a:sym typeface="+mn-ea"/>
                  </a:rPr>
                  <a:t>衰减后叠加高斯噪声的结果）：</a:t>
                </a:r>
                <a:endParaRPr lang="zh-CN" altLang="en-US" sz="1600" dirty="0"/>
              </a:p>
              <a:p>
                <a:pPr algn="ctr">
                  <a:lnSpc>
                    <a:spcPct val="125000"/>
                  </a:lnSpc>
                  <a:buSzPct val="50000"/>
                </a:pPr>
                <a:r>
                  <a:rPr lang="zh-CN" altLang="en-US" sz="1600" dirty="0">
                    <a:sym typeface="+mn-ea"/>
                  </a:rPr>
                  <a:t>  </a:t>
                </a:r>
                <a14:m>
                  <m:oMath xmlns:m="http://schemas.openxmlformats.org/officeDocument/2006/math">
                    <m:r>
                      <a:rPr lang="zh-CN" altLang="en-US" sz="1600" i="1" dirty="0" smtClean="0">
                        <a:latin typeface="Cambria Math" panose="02040503050406030204" pitchFamily="18" charset="0"/>
                        <a:sym typeface="+mn-ea"/>
                      </a:rPr>
                      <m:t>𝑞</m:t>
                    </m:r>
                    <m:d>
                      <m:dPr>
                        <m:ctrlPr>
                          <a:rPr lang="zh-CN" altLang="en-US" sz="1600" i="1" dirty="0" smtClean="0">
                            <a:latin typeface="Cambria Math" panose="02040503050406030204" pitchFamily="18" charset="0"/>
                            <a:sym typeface="+mn-ea"/>
                          </a:rPr>
                        </m:ctrlPr>
                      </m:dPr>
                      <m:e>
                        <m:sSub>
                          <m:sSubPr>
                            <m:ctrlPr>
                              <a:rPr lang="zh-CN" altLang="en-US" sz="1600" i="1" dirty="0" smtClean="0">
                                <a:latin typeface="Cambria Math" panose="02040503050406030204" pitchFamily="18" charset="0"/>
                                <a:sym typeface="+mn-ea"/>
                              </a:rPr>
                            </m:ctrlPr>
                          </m:sSubPr>
                          <m:e>
                            <m:r>
                              <a:rPr lang="zh-CN" altLang="en-US" sz="1600" i="1" dirty="0" smtClean="0">
                                <a:latin typeface="Cambria Math" panose="02040503050406030204" pitchFamily="18" charset="0"/>
                                <a:sym typeface="+mn-ea"/>
                              </a:rPr>
                              <m:t>𝑥</m:t>
                            </m:r>
                          </m:e>
                          <m:sub>
                            <m:r>
                              <a:rPr lang="zh-CN" altLang="en-US" sz="1600" i="1" dirty="0" smtClean="0">
                                <a:latin typeface="Cambria Math" panose="02040503050406030204" pitchFamily="18" charset="0"/>
                                <a:sym typeface="+mn-ea"/>
                              </a:rPr>
                              <m:t>𝑡</m:t>
                            </m:r>
                          </m:sub>
                        </m:sSub>
                      </m:e>
                      <m:e>
                        <m:sSub>
                          <m:sSubPr>
                            <m:ctrlPr>
                              <a:rPr lang="zh-CN" altLang="en-US" sz="1600" i="1" dirty="0" smtClean="0">
                                <a:latin typeface="Cambria Math" panose="02040503050406030204" pitchFamily="18" charset="0"/>
                                <a:sym typeface="+mn-ea"/>
                              </a:rPr>
                            </m:ctrlPr>
                          </m:sSubPr>
                          <m:e>
                            <m:r>
                              <a:rPr lang="zh-CN" altLang="en-US" sz="1600" i="1" dirty="0" smtClean="0">
                                <a:latin typeface="Cambria Math" panose="02040503050406030204" pitchFamily="18" charset="0"/>
                                <a:sym typeface="+mn-ea"/>
                              </a:rPr>
                              <m:t>𝑥</m:t>
                            </m:r>
                          </m:e>
                          <m:sub>
                            <m:r>
                              <a:rPr lang="zh-CN" altLang="en-US" sz="1600" i="1" dirty="0" smtClean="0">
                                <a:latin typeface="Cambria Math" panose="02040503050406030204" pitchFamily="18" charset="0"/>
                                <a:sym typeface="+mn-ea"/>
                              </a:rPr>
                              <m:t>𝑡</m:t>
                            </m:r>
                            <m:r>
                              <a:rPr lang="zh-CN" altLang="en-US" sz="1600" i="1" dirty="0" smtClean="0">
                                <a:latin typeface="Cambria Math" panose="02040503050406030204" pitchFamily="18" charset="0"/>
                                <a:sym typeface="+mn-ea"/>
                              </a:rPr>
                              <m:t>−1</m:t>
                            </m:r>
                          </m:sub>
                        </m:sSub>
                      </m:e>
                    </m:d>
                    <m:r>
                      <a:rPr lang="zh-CN" altLang="en-US" sz="1600" i="1" dirty="0" smtClean="0">
                        <a:latin typeface="Cambria Math" panose="02040503050406030204" pitchFamily="18" charset="0"/>
                        <a:sym typeface="+mn-ea"/>
                      </a:rPr>
                      <m:t>=</m:t>
                    </m:r>
                    <m:r>
                      <a:rPr lang="zh-CN" altLang="en-US" sz="1600" i="1" dirty="0" smtClean="0">
                        <a:latin typeface="Cambria Math" panose="02040503050406030204" pitchFamily="18" charset="0"/>
                        <a:sym typeface="+mn-ea"/>
                      </a:rPr>
                      <m:t>𝒩</m:t>
                    </m:r>
                    <m:d>
                      <m:dPr>
                        <m:ctrlPr>
                          <a:rPr lang="zh-CN" altLang="en-US" sz="1600" i="1" dirty="0" smtClean="0">
                            <a:latin typeface="Cambria Math" panose="02040503050406030204" pitchFamily="18" charset="0"/>
                            <a:sym typeface="+mn-ea"/>
                          </a:rPr>
                        </m:ctrlPr>
                      </m:dPr>
                      <m:e>
                        <m:sSub>
                          <m:sSubPr>
                            <m:ctrlPr>
                              <a:rPr lang="zh-CN" altLang="en-US" sz="1600" i="1" dirty="0" smtClean="0">
                                <a:latin typeface="Cambria Math" panose="02040503050406030204" pitchFamily="18" charset="0"/>
                                <a:sym typeface="+mn-ea"/>
                              </a:rPr>
                            </m:ctrlPr>
                          </m:sSubPr>
                          <m:e>
                            <m:r>
                              <a:rPr lang="zh-CN" altLang="en-US" sz="1600" i="1" dirty="0" smtClean="0">
                                <a:latin typeface="Cambria Math" panose="02040503050406030204" pitchFamily="18" charset="0"/>
                                <a:sym typeface="+mn-ea"/>
                              </a:rPr>
                              <m:t>𝑥</m:t>
                            </m:r>
                          </m:e>
                          <m:sub>
                            <m:r>
                              <a:rPr lang="zh-CN" altLang="en-US" sz="1600" i="1" dirty="0" smtClean="0">
                                <a:latin typeface="Cambria Math" panose="02040503050406030204" pitchFamily="18" charset="0"/>
                                <a:sym typeface="+mn-ea"/>
                              </a:rPr>
                              <m:t>𝑡</m:t>
                            </m:r>
                          </m:sub>
                        </m:sSub>
                        <m:r>
                          <a:rPr lang="zh-CN" altLang="en-US" sz="1600" i="1" dirty="0" smtClean="0">
                            <a:latin typeface="Cambria Math" panose="02040503050406030204" pitchFamily="18" charset="0"/>
                            <a:sym typeface="+mn-ea"/>
                          </a:rPr>
                          <m:t>;</m:t>
                        </m:r>
                        <m:rad>
                          <m:radPr>
                            <m:degHide m:val="on"/>
                            <m:ctrlPr>
                              <a:rPr lang="zh-CN" altLang="en-US" sz="1600" i="1" dirty="0" smtClean="0">
                                <a:latin typeface="Cambria Math" panose="02040503050406030204" pitchFamily="18" charset="0"/>
                                <a:sym typeface="+mn-ea"/>
                              </a:rPr>
                            </m:ctrlPr>
                          </m:radPr>
                          <m:deg/>
                          <m:e>
                            <m:r>
                              <a:rPr lang="zh-CN" altLang="en-US" sz="1600" i="1" dirty="0" smtClean="0">
                                <a:latin typeface="Cambria Math" panose="02040503050406030204" pitchFamily="18" charset="0"/>
                                <a:sym typeface="+mn-ea"/>
                              </a:rPr>
                              <m:t>1−</m:t>
                            </m:r>
                            <m:sSub>
                              <m:sSubPr>
                                <m:ctrlPr>
                                  <a:rPr lang="zh-CN" altLang="en-US" sz="1600" i="1" dirty="0" smtClean="0">
                                    <a:latin typeface="Cambria Math" panose="02040503050406030204" pitchFamily="18" charset="0"/>
                                    <a:sym typeface="+mn-ea"/>
                                  </a:rPr>
                                </m:ctrlPr>
                              </m:sSubPr>
                              <m:e>
                                <m:r>
                                  <a:rPr lang="zh-CN" altLang="en-US" sz="1600" i="1" dirty="0" smtClean="0">
                                    <a:latin typeface="Cambria Math" panose="02040503050406030204" pitchFamily="18" charset="0"/>
                                    <a:sym typeface="+mn-ea"/>
                                  </a:rPr>
                                  <m:t>𝛽</m:t>
                                </m:r>
                              </m:e>
                              <m:sub>
                                <m:r>
                                  <a:rPr lang="zh-CN" altLang="en-US" sz="1600" i="1" dirty="0" smtClean="0">
                                    <a:latin typeface="Cambria Math" panose="02040503050406030204" pitchFamily="18" charset="0"/>
                                    <a:sym typeface="+mn-ea"/>
                                  </a:rPr>
                                  <m:t>𝑡</m:t>
                                </m:r>
                              </m:sub>
                            </m:sSub>
                          </m:e>
                        </m:rad>
                        <m:sSub>
                          <m:sSubPr>
                            <m:ctrlPr>
                              <a:rPr lang="zh-CN" altLang="en-US" sz="1600" i="1" dirty="0" smtClean="0">
                                <a:latin typeface="Cambria Math" panose="02040503050406030204" pitchFamily="18" charset="0"/>
                                <a:sym typeface="+mn-ea"/>
                              </a:rPr>
                            </m:ctrlPr>
                          </m:sSubPr>
                          <m:e>
                            <m:r>
                              <a:rPr lang="zh-CN" altLang="en-US" sz="1600" i="1" dirty="0" smtClean="0">
                                <a:latin typeface="Cambria Math" panose="02040503050406030204" pitchFamily="18" charset="0"/>
                                <a:sym typeface="+mn-ea"/>
                              </a:rPr>
                              <m:t>𝑥</m:t>
                            </m:r>
                          </m:e>
                          <m:sub>
                            <m:r>
                              <a:rPr lang="zh-CN" altLang="en-US" sz="1600" i="1" dirty="0" smtClean="0">
                                <a:latin typeface="Cambria Math" panose="02040503050406030204" pitchFamily="18" charset="0"/>
                                <a:sym typeface="+mn-ea"/>
                              </a:rPr>
                              <m:t>𝑡</m:t>
                            </m:r>
                            <m:r>
                              <a:rPr lang="zh-CN" altLang="en-US" sz="1600" i="1" dirty="0" smtClean="0">
                                <a:latin typeface="Cambria Math" panose="02040503050406030204" pitchFamily="18" charset="0"/>
                                <a:sym typeface="+mn-ea"/>
                              </a:rPr>
                              <m:t>−1</m:t>
                            </m:r>
                          </m:sub>
                        </m:sSub>
                        <m:r>
                          <a:rPr lang="zh-CN" altLang="en-US" sz="1600" i="1" dirty="0" smtClean="0">
                            <a:latin typeface="Cambria Math" panose="02040503050406030204" pitchFamily="18" charset="0"/>
                            <a:sym typeface="+mn-ea"/>
                          </a:rPr>
                          <m:t>,</m:t>
                        </m:r>
                        <m:sSub>
                          <m:sSubPr>
                            <m:ctrlPr>
                              <a:rPr lang="zh-CN" altLang="en-US" sz="1600" i="1" dirty="0" smtClean="0">
                                <a:latin typeface="Cambria Math" panose="02040503050406030204" pitchFamily="18" charset="0"/>
                                <a:sym typeface="+mn-ea"/>
                              </a:rPr>
                            </m:ctrlPr>
                          </m:sSubPr>
                          <m:e>
                            <m:r>
                              <a:rPr lang="zh-CN" altLang="en-US" sz="1600" i="1" dirty="0" smtClean="0">
                                <a:latin typeface="Cambria Math" panose="02040503050406030204" pitchFamily="18" charset="0"/>
                                <a:sym typeface="+mn-ea"/>
                              </a:rPr>
                              <m:t>𝛽</m:t>
                            </m:r>
                          </m:e>
                          <m:sub>
                            <m:r>
                              <a:rPr lang="zh-CN" altLang="en-US" sz="1600" i="1" dirty="0" smtClean="0">
                                <a:latin typeface="Cambria Math" panose="02040503050406030204" pitchFamily="18" charset="0"/>
                                <a:sym typeface="+mn-ea"/>
                              </a:rPr>
                              <m:t>𝑡</m:t>
                            </m:r>
                          </m:sub>
                        </m:sSub>
                        <m:r>
                          <a:rPr lang="zh-CN" altLang="en-US" sz="1600" i="1" dirty="0" smtClean="0">
                            <a:latin typeface="Cambria Math" panose="02040503050406030204" pitchFamily="18" charset="0"/>
                            <a:sym typeface="+mn-ea"/>
                          </a:rPr>
                          <m:t>𝐈</m:t>
                        </m:r>
                      </m:e>
                    </m:d>
                  </m:oMath>
                </a14:m>
                <a:endParaRPr lang="zh-CN" altLang="en-US" sz="1600" dirty="0"/>
              </a:p>
              <a:p>
                <a:pPr>
                  <a:lnSpc>
                    <a:spcPct val="125000"/>
                  </a:lnSpc>
                  <a:buSzPct val="50000"/>
                </a:pPr>
                <a:r>
                  <a:rPr lang="zh-CN" altLang="en-US" b="1" dirty="0">
                    <a:sym typeface="+mn-ea"/>
                  </a:rPr>
                  <a:t>3. 关键特性：任意时刻闭式解 (Closed-form Solution)</a:t>
                </a:r>
                <a:endParaRPr lang="zh-CN" altLang="en-US" b="1" dirty="0"/>
              </a:p>
              <a:p>
                <a:pPr marL="285750" indent="-285750">
                  <a:lnSpc>
                    <a:spcPct val="125000"/>
                  </a:lnSpc>
                  <a:buSzPct val="50000"/>
                  <a:buFont typeface="Wingdings" panose="05000000000000000000" pitchFamily="2" charset="2"/>
                  <a:buChar char="l"/>
                </a:pPr>
                <a:r>
                  <a:rPr lang="zh-CN" altLang="en-US" sz="1600" dirty="0">
                    <a:sym typeface="+mn-ea"/>
                  </a:rPr>
                  <a:t> 痛点： 逐步迭代采样训练效率极低。</a:t>
                </a:r>
                <a:endParaRPr lang="zh-CN" altLang="en-US" sz="1600" dirty="0"/>
              </a:p>
              <a:p>
                <a:pPr marL="285750" indent="-285750">
                  <a:lnSpc>
                    <a:spcPct val="125000"/>
                  </a:lnSpc>
                  <a:buSzPct val="50000"/>
                  <a:buFont typeface="Wingdings" panose="05000000000000000000" pitchFamily="2" charset="2"/>
                  <a:buChar char="l"/>
                </a:pPr>
                <a:r>
                  <a:rPr lang="zh-CN" altLang="en-US" sz="1600" dirty="0">
                    <a:sym typeface="+mn-ea"/>
                  </a:rPr>
                  <a:t> 解决： 利用高斯分布的重参数化技巧 (Reparameterization Trick) 和可加性，直接推导 </a:t>
                </a:r>
                <a14:m>
                  <m:oMath xmlns:m="http://schemas.openxmlformats.org/officeDocument/2006/math">
                    <m:sSub>
                      <m:sSubPr>
                        <m:ctrlPr>
                          <a:rPr lang="zh-CN" altLang="en-US" sz="1600" i="1" dirty="0" smtClean="0">
                            <a:latin typeface="Cambria Math" panose="02040503050406030204" pitchFamily="18" charset="0"/>
                            <a:sym typeface="+mn-ea"/>
                          </a:rPr>
                        </m:ctrlPr>
                      </m:sSubPr>
                      <m:e>
                        <m:r>
                          <a:rPr lang="zh-CN" altLang="en-US" sz="1600" i="1" dirty="0" smtClean="0">
                            <a:latin typeface="Cambria Math" panose="02040503050406030204" pitchFamily="18" charset="0"/>
                            <a:sym typeface="+mn-ea"/>
                          </a:rPr>
                          <m:t>𝑥</m:t>
                        </m:r>
                      </m:e>
                      <m:sub>
                        <m:r>
                          <a:rPr lang="zh-CN" altLang="en-US" sz="1600" i="1" dirty="0" smtClean="0">
                            <a:latin typeface="Cambria Math" panose="02040503050406030204" pitchFamily="18" charset="0"/>
                            <a:sym typeface="+mn-ea"/>
                          </a:rPr>
                          <m:t>𝑡</m:t>
                        </m:r>
                      </m:sub>
                    </m:sSub>
                  </m:oMath>
                </a14:m>
                <a:r>
                  <a:rPr lang="zh-CN" altLang="en-US" sz="1600" dirty="0">
                    <a:sym typeface="+mn-ea"/>
                  </a:rPr>
                  <a:t> 与初始状态 </a:t>
                </a:r>
                <a14:m>
                  <m:oMath xmlns:m="http://schemas.openxmlformats.org/officeDocument/2006/math">
                    <m:sSub>
                      <m:sSubPr>
                        <m:ctrlPr>
                          <a:rPr lang="zh-CN" altLang="en-US" sz="1600" i="1" dirty="0" smtClean="0">
                            <a:latin typeface="Cambria Math" panose="02040503050406030204" pitchFamily="18" charset="0"/>
                            <a:sym typeface="+mn-ea"/>
                          </a:rPr>
                        </m:ctrlPr>
                      </m:sSubPr>
                      <m:e>
                        <m:r>
                          <a:rPr lang="zh-CN" altLang="en-US" sz="1600" i="1" dirty="0" smtClean="0">
                            <a:latin typeface="Cambria Math" panose="02040503050406030204" pitchFamily="18" charset="0"/>
                            <a:sym typeface="+mn-ea"/>
                          </a:rPr>
                          <m:t>𝑥</m:t>
                        </m:r>
                      </m:e>
                      <m:sub>
                        <m:r>
                          <a:rPr lang="zh-CN" altLang="en-US" sz="1600" i="1" dirty="0" smtClean="0">
                            <a:latin typeface="Cambria Math" panose="02040503050406030204" pitchFamily="18" charset="0"/>
                            <a:sym typeface="+mn-ea"/>
                          </a:rPr>
                          <m:t>0</m:t>
                        </m:r>
                      </m:sub>
                    </m:sSub>
                  </m:oMath>
                </a14:m>
                <a:r>
                  <a:rPr lang="zh-CN" altLang="en-US" sz="1600" dirty="0">
                    <a:sym typeface="+mn-ea"/>
                  </a:rPr>
                  <a:t> 的关系：</a:t>
                </a:r>
                <a:endParaRPr lang="zh-CN" altLang="en-US" sz="1600" dirty="0"/>
              </a:p>
              <a:p>
                <a:pPr algn="ctr">
                  <a:lnSpc>
                    <a:spcPct val="125000"/>
                  </a:lnSpc>
                  <a:buSzPct val="50000"/>
                </a:pPr>
                <a:r>
                  <a:rPr lang="zh-CN" altLang="en-US" sz="1600" dirty="0">
                    <a:sym typeface="+mn-ea"/>
                  </a:rPr>
                  <a:t> </a:t>
                </a:r>
                <a14:m>
                  <m:oMath xmlns:m="http://schemas.openxmlformats.org/officeDocument/2006/math">
                    <m:r>
                      <a:rPr lang="zh-CN" altLang="en-US" sz="1600" i="1" dirty="0" smtClean="0">
                        <a:latin typeface="Cambria Math" panose="02040503050406030204" pitchFamily="18" charset="0"/>
                        <a:sym typeface="+mn-ea"/>
                      </a:rPr>
                      <m:t>𝑞</m:t>
                    </m:r>
                    <m:d>
                      <m:dPr>
                        <m:ctrlPr>
                          <a:rPr lang="zh-CN" altLang="en-US" sz="1600" i="1" dirty="0" smtClean="0">
                            <a:latin typeface="Cambria Math" panose="02040503050406030204" pitchFamily="18" charset="0"/>
                            <a:sym typeface="+mn-ea"/>
                          </a:rPr>
                        </m:ctrlPr>
                      </m:dPr>
                      <m:e>
                        <m:sSub>
                          <m:sSubPr>
                            <m:ctrlPr>
                              <a:rPr lang="zh-CN" altLang="en-US" sz="1600" i="1" dirty="0" smtClean="0">
                                <a:latin typeface="Cambria Math" panose="02040503050406030204" pitchFamily="18" charset="0"/>
                                <a:sym typeface="+mn-ea"/>
                              </a:rPr>
                            </m:ctrlPr>
                          </m:sSubPr>
                          <m:e>
                            <m:r>
                              <a:rPr lang="zh-CN" altLang="en-US" sz="1600" i="1" dirty="0" smtClean="0">
                                <a:latin typeface="Cambria Math" panose="02040503050406030204" pitchFamily="18" charset="0"/>
                                <a:sym typeface="+mn-ea"/>
                              </a:rPr>
                              <m:t>𝑥</m:t>
                            </m:r>
                          </m:e>
                          <m:sub>
                            <m:r>
                              <a:rPr lang="zh-CN" altLang="en-US" sz="1600" i="1" dirty="0" smtClean="0">
                                <a:latin typeface="Cambria Math" panose="02040503050406030204" pitchFamily="18" charset="0"/>
                                <a:sym typeface="+mn-ea"/>
                              </a:rPr>
                              <m:t>𝑡</m:t>
                            </m:r>
                          </m:sub>
                        </m:sSub>
                      </m:e>
                      <m:e>
                        <m:sSub>
                          <m:sSubPr>
                            <m:ctrlPr>
                              <a:rPr lang="zh-CN" altLang="en-US" sz="1600" i="1" dirty="0" smtClean="0">
                                <a:latin typeface="Cambria Math" panose="02040503050406030204" pitchFamily="18" charset="0"/>
                                <a:sym typeface="+mn-ea"/>
                              </a:rPr>
                            </m:ctrlPr>
                          </m:sSubPr>
                          <m:e>
                            <m:r>
                              <a:rPr lang="zh-CN" altLang="en-US" sz="1600" i="1" dirty="0" smtClean="0">
                                <a:latin typeface="Cambria Math" panose="02040503050406030204" pitchFamily="18" charset="0"/>
                                <a:sym typeface="+mn-ea"/>
                              </a:rPr>
                              <m:t>𝑥</m:t>
                            </m:r>
                          </m:e>
                          <m:sub>
                            <m:r>
                              <a:rPr lang="zh-CN" altLang="en-US" sz="1600" i="1" dirty="0" smtClean="0">
                                <a:latin typeface="Cambria Math" panose="02040503050406030204" pitchFamily="18" charset="0"/>
                                <a:sym typeface="+mn-ea"/>
                              </a:rPr>
                              <m:t>0</m:t>
                            </m:r>
                          </m:sub>
                        </m:sSub>
                      </m:e>
                    </m:d>
                    <m:r>
                      <a:rPr lang="zh-CN" altLang="en-US" sz="1600" i="1" dirty="0" smtClean="0">
                        <a:latin typeface="Cambria Math" panose="02040503050406030204" pitchFamily="18" charset="0"/>
                        <a:sym typeface="+mn-ea"/>
                      </a:rPr>
                      <m:t>=</m:t>
                    </m:r>
                    <m:r>
                      <a:rPr lang="zh-CN" altLang="en-US" sz="1600" i="1" dirty="0" smtClean="0">
                        <a:latin typeface="Cambria Math" panose="02040503050406030204" pitchFamily="18" charset="0"/>
                        <a:sym typeface="+mn-ea"/>
                      </a:rPr>
                      <m:t>𝒩</m:t>
                    </m:r>
                    <m:d>
                      <m:dPr>
                        <m:ctrlPr>
                          <a:rPr lang="zh-CN" altLang="en-US" sz="1600" i="1" dirty="0" smtClean="0">
                            <a:latin typeface="Cambria Math" panose="02040503050406030204" pitchFamily="18" charset="0"/>
                            <a:sym typeface="+mn-ea"/>
                          </a:rPr>
                        </m:ctrlPr>
                      </m:dPr>
                      <m:e>
                        <m:sSub>
                          <m:sSubPr>
                            <m:ctrlPr>
                              <a:rPr lang="zh-CN" altLang="en-US" sz="1600" i="1" dirty="0" smtClean="0">
                                <a:latin typeface="Cambria Math" panose="02040503050406030204" pitchFamily="18" charset="0"/>
                                <a:sym typeface="+mn-ea"/>
                              </a:rPr>
                            </m:ctrlPr>
                          </m:sSubPr>
                          <m:e>
                            <m:r>
                              <a:rPr lang="zh-CN" altLang="en-US" sz="1600" i="1" dirty="0" smtClean="0">
                                <a:latin typeface="Cambria Math" panose="02040503050406030204" pitchFamily="18" charset="0"/>
                                <a:sym typeface="+mn-ea"/>
                              </a:rPr>
                              <m:t>𝑥</m:t>
                            </m:r>
                          </m:e>
                          <m:sub>
                            <m:r>
                              <a:rPr lang="zh-CN" altLang="en-US" sz="1600" i="1" dirty="0" smtClean="0">
                                <a:latin typeface="Cambria Math" panose="02040503050406030204" pitchFamily="18" charset="0"/>
                                <a:sym typeface="+mn-ea"/>
                              </a:rPr>
                              <m:t>𝑡</m:t>
                            </m:r>
                          </m:sub>
                        </m:sSub>
                        <m:r>
                          <a:rPr lang="zh-CN" altLang="en-US" sz="1600" i="1" dirty="0" smtClean="0">
                            <a:latin typeface="Cambria Math" panose="02040503050406030204" pitchFamily="18" charset="0"/>
                            <a:sym typeface="+mn-ea"/>
                          </a:rPr>
                          <m:t>;</m:t>
                        </m:r>
                        <m:rad>
                          <m:radPr>
                            <m:degHide m:val="on"/>
                            <m:ctrlPr>
                              <a:rPr lang="zh-CN" altLang="en-US" sz="1600" i="1" dirty="0" smtClean="0">
                                <a:latin typeface="Cambria Math" panose="02040503050406030204" pitchFamily="18" charset="0"/>
                                <a:sym typeface="+mn-ea"/>
                              </a:rPr>
                            </m:ctrlPr>
                          </m:radPr>
                          <m:deg/>
                          <m:e>
                            <m:acc>
                              <m:accPr>
                                <m:chr m:val="̅"/>
                                <m:ctrlPr>
                                  <a:rPr lang="zh-CN" altLang="en-US" sz="1600" i="1" dirty="0" smtClean="0">
                                    <a:latin typeface="Cambria Math" panose="02040503050406030204" pitchFamily="18" charset="0"/>
                                    <a:sym typeface="+mn-ea"/>
                                  </a:rPr>
                                </m:ctrlPr>
                              </m:accPr>
                              <m:e>
                                <m:sSub>
                                  <m:sSubPr>
                                    <m:ctrlPr>
                                      <a:rPr lang="zh-CN" altLang="en-US" sz="1600" i="1" dirty="0" smtClean="0">
                                        <a:latin typeface="Cambria Math" panose="02040503050406030204" pitchFamily="18" charset="0"/>
                                        <a:sym typeface="+mn-ea"/>
                                      </a:rPr>
                                    </m:ctrlPr>
                                  </m:sSubPr>
                                  <m:e>
                                    <m:r>
                                      <a:rPr lang="zh-CN" altLang="en-US" sz="1600" i="1" dirty="0" smtClean="0">
                                        <a:latin typeface="Cambria Math" panose="02040503050406030204" pitchFamily="18" charset="0"/>
                                        <a:sym typeface="+mn-ea"/>
                                      </a:rPr>
                                      <m:t>𝛼</m:t>
                                    </m:r>
                                  </m:e>
                                  <m:sub>
                                    <m:r>
                                      <a:rPr lang="zh-CN" altLang="en-US" sz="1600" i="1" dirty="0" smtClean="0">
                                        <a:latin typeface="Cambria Math" panose="02040503050406030204" pitchFamily="18" charset="0"/>
                                        <a:sym typeface="+mn-ea"/>
                                      </a:rPr>
                                      <m:t>𝑡</m:t>
                                    </m:r>
                                  </m:sub>
                                </m:sSub>
                              </m:e>
                            </m:acc>
                          </m:e>
                        </m:rad>
                        <m:sSub>
                          <m:sSubPr>
                            <m:ctrlPr>
                              <a:rPr lang="zh-CN" altLang="en-US" sz="1600" i="1" dirty="0" smtClean="0">
                                <a:latin typeface="Cambria Math" panose="02040503050406030204" pitchFamily="18" charset="0"/>
                                <a:sym typeface="+mn-ea"/>
                              </a:rPr>
                            </m:ctrlPr>
                          </m:sSubPr>
                          <m:e>
                            <m:r>
                              <a:rPr lang="zh-CN" altLang="en-US" sz="1600" i="1" dirty="0" smtClean="0">
                                <a:latin typeface="Cambria Math" panose="02040503050406030204" pitchFamily="18" charset="0"/>
                                <a:sym typeface="+mn-ea"/>
                              </a:rPr>
                              <m:t>𝑥</m:t>
                            </m:r>
                          </m:e>
                          <m:sub>
                            <m:r>
                              <a:rPr lang="zh-CN" altLang="en-US" sz="1600" i="1" dirty="0" smtClean="0">
                                <a:latin typeface="Cambria Math" panose="02040503050406030204" pitchFamily="18" charset="0"/>
                                <a:sym typeface="+mn-ea"/>
                              </a:rPr>
                              <m:t>0</m:t>
                            </m:r>
                          </m:sub>
                        </m:sSub>
                        <m:r>
                          <a:rPr lang="zh-CN" altLang="en-US" sz="1600" i="1" dirty="0" smtClean="0">
                            <a:latin typeface="Cambria Math" panose="02040503050406030204" pitchFamily="18" charset="0"/>
                            <a:sym typeface="+mn-ea"/>
                          </a:rPr>
                          <m:t>,</m:t>
                        </m:r>
                        <m:d>
                          <m:dPr>
                            <m:ctrlPr>
                              <a:rPr lang="zh-CN" altLang="en-US" sz="1600" i="1" dirty="0" smtClean="0">
                                <a:latin typeface="Cambria Math" panose="02040503050406030204" pitchFamily="18" charset="0"/>
                                <a:sym typeface="+mn-ea"/>
                              </a:rPr>
                            </m:ctrlPr>
                          </m:dPr>
                          <m:e>
                            <m:r>
                              <a:rPr lang="zh-CN" altLang="en-US" sz="1600" i="1" dirty="0" smtClean="0">
                                <a:latin typeface="Cambria Math" panose="02040503050406030204" pitchFamily="18" charset="0"/>
                                <a:sym typeface="+mn-ea"/>
                              </a:rPr>
                              <m:t>1−</m:t>
                            </m:r>
                            <m:acc>
                              <m:accPr>
                                <m:chr m:val="̅"/>
                                <m:ctrlPr>
                                  <a:rPr lang="zh-CN" altLang="en-US" sz="1600" i="1" dirty="0" smtClean="0">
                                    <a:latin typeface="Cambria Math" panose="02040503050406030204" pitchFamily="18" charset="0"/>
                                    <a:sym typeface="+mn-ea"/>
                                  </a:rPr>
                                </m:ctrlPr>
                              </m:accPr>
                              <m:e>
                                <m:sSub>
                                  <m:sSubPr>
                                    <m:ctrlPr>
                                      <a:rPr lang="zh-CN" altLang="en-US" sz="1600" i="1" dirty="0" smtClean="0">
                                        <a:latin typeface="Cambria Math" panose="02040503050406030204" pitchFamily="18" charset="0"/>
                                        <a:sym typeface="+mn-ea"/>
                                      </a:rPr>
                                    </m:ctrlPr>
                                  </m:sSubPr>
                                  <m:e>
                                    <m:r>
                                      <a:rPr lang="zh-CN" altLang="en-US" sz="1600" i="1" dirty="0" smtClean="0">
                                        <a:latin typeface="Cambria Math" panose="02040503050406030204" pitchFamily="18" charset="0"/>
                                        <a:sym typeface="+mn-ea"/>
                                      </a:rPr>
                                      <m:t>𝛼</m:t>
                                    </m:r>
                                  </m:e>
                                  <m:sub>
                                    <m:r>
                                      <a:rPr lang="zh-CN" altLang="en-US" sz="1600" i="1" dirty="0" smtClean="0">
                                        <a:latin typeface="Cambria Math" panose="02040503050406030204" pitchFamily="18" charset="0"/>
                                        <a:sym typeface="+mn-ea"/>
                                      </a:rPr>
                                      <m:t>𝑡</m:t>
                                    </m:r>
                                  </m:sub>
                                </m:sSub>
                              </m:e>
                            </m:acc>
                          </m:e>
                        </m:d>
                        <m:r>
                          <a:rPr lang="zh-CN" altLang="en-US" sz="1600" i="1" dirty="0" smtClean="0">
                            <a:latin typeface="Cambria Math" panose="02040503050406030204" pitchFamily="18" charset="0"/>
                            <a:sym typeface="+mn-ea"/>
                          </a:rPr>
                          <m:t>𝐈</m:t>
                        </m:r>
                      </m:e>
                    </m:d>
                  </m:oMath>
                </a14:m>
                <a:endParaRPr lang="zh-CN" altLang="en-US" sz="1600" dirty="0"/>
              </a:p>
              <a:p>
                <a:pPr>
                  <a:lnSpc>
                    <a:spcPct val="125000"/>
                  </a:lnSpc>
                  <a:buSzPct val="50000"/>
                </a:pPr>
                <a:r>
                  <a:rPr lang="zh-CN" altLang="en-US" sz="1600" dirty="0">
                    <a:sym typeface="+mn-ea"/>
                  </a:rPr>
                  <a:t> (其中 </a:t>
                </a:r>
                <a14:m>
                  <m:oMath xmlns:m="http://schemas.openxmlformats.org/officeDocument/2006/math">
                    <m:sSub>
                      <m:sSubPr>
                        <m:ctrlPr>
                          <a:rPr lang="zh-CN" altLang="en-US" sz="1600" i="1" dirty="0" smtClean="0">
                            <a:latin typeface="Cambria Math" panose="02040503050406030204" pitchFamily="18" charset="0"/>
                            <a:sym typeface="+mn-ea"/>
                          </a:rPr>
                        </m:ctrlPr>
                      </m:sSubPr>
                      <m:e>
                        <m:r>
                          <a:rPr lang="zh-CN" altLang="en-US" sz="1600" i="1" dirty="0" smtClean="0">
                            <a:latin typeface="Cambria Math" panose="02040503050406030204" pitchFamily="18" charset="0"/>
                            <a:sym typeface="+mn-ea"/>
                          </a:rPr>
                          <m:t>𝛼</m:t>
                        </m:r>
                      </m:e>
                      <m:sub>
                        <m:r>
                          <a:rPr lang="zh-CN" altLang="en-US" sz="1600" i="1" dirty="0" smtClean="0">
                            <a:latin typeface="Cambria Math" panose="02040503050406030204" pitchFamily="18" charset="0"/>
                            <a:sym typeface="+mn-ea"/>
                          </a:rPr>
                          <m:t>𝑡</m:t>
                        </m:r>
                      </m:sub>
                    </m:sSub>
                    <m:r>
                      <a:rPr lang="zh-CN" altLang="en-US" sz="1600" i="1" dirty="0" smtClean="0">
                        <a:latin typeface="Cambria Math" panose="02040503050406030204" pitchFamily="18" charset="0"/>
                        <a:sym typeface="+mn-ea"/>
                      </a:rPr>
                      <m:t>=1−</m:t>
                    </m:r>
                    <m:sSub>
                      <m:sSubPr>
                        <m:ctrlPr>
                          <a:rPr lang="zh-CN" altLang="en-US" sz="1600" i="1" dirty="0" smtClean="0">
                            <a:latin typeface="Cambria Math" panose="02040503050406030204" pitchFamily="18" charset="0"/>
                            <a:sym typeface="+mn-ea"/>
                          </a:rPr>
                        </m:ctrlPr>
                      </m:sSubPr>
                      <m:e>
                        <m:r>
                          <a:rPr lang="zh-CN" altLang="en-US" sz="1600" i="1" dirty="0" smtClean="0">
                            <a:latin typeface="Cambria Math" panose="02040503050406030204" pitchFamily="18" charset="0"/>
                            <a:sym typeface="+mn-ea"/>
                          </a:rPr>
                          <m:t>𝛽</m:t>
                        </m:r>
                      </m:e>
                      <m:sub>
                        <m:r>
                          <a:rPr lang="zh-CN" altLang="en-US" sz="1600" i="1" dirty="0" smtClean="0">
                            <a:latin typeface="Cambria Math" panose="02040503050406030204" pitchFamily="18" charset="0"/>
                            <a:sym typeface="+mn-ea"/>
                          </a:rPr>
                          <m:t>𝑡</m:t>
                        </m:r>
                      </m:sub>
                    </m:sSub>
                    <m:r>
                      <a:rPr lang="zh-CN" altLang="en-US" sz="1600" i="1" dirty="0" smtClean="0">
                        <a:latin typeface="Cambria Math" panose="02040503050406030204" pitchFamily="18" charset="0"/>
                        <a:sym typeface="+mn-ea"/>
                      </a:rPr>
                      <m:t>,</m:t>
                    </m:r>
                    <m:acc>
                      <m:accPr>
                        <m:chr m:val="̅"/>
                        <m:ctrlPr>
                          <a:rPr lang="zh-CN" altLang="en-US" sz="1600" i="1" dirty="0" smtClean="0">
                            <a:latin typeface="Cambria Math" panose="02040503050406030204" pitchFamily="18" charset="0"/>
                            <a:sym typeface="+mn-ea"/>
                          </a:rPr>
                        </m:ctrlPr>
                      </m:accPr>
                      <m:e>
                        <m:r>
                          <a:rPr lang="zh-CN" altLang="en-US" sz="1600" i="1" dirty="0" smtClean="0">
                            <a:latin typeface="Cambria Math" panose="02040503050406030204" pitchFamily="18" charset="0"/>
                            <a:sym typeface="+mn-ea"/>
                          </a:rPr>
                          <m:t>𝛼</m:t>
                        </m:r>
                      </m:e>
                    </m:acc>
                    <m:r>
                      <a:rPr lang="zh-CN" altLang="en-US" sz="1600" i="1" dirty="0" smtClean="0">
                        <a:latin typeface="Cambria Math" panose="02040503050406030204" pitchFamily="18" charset="0"/>
                        <a:sym typeface="+mn-ea"/>
                      </a:rPr>
                      <m:t>𝑡</m:t>
                    </m:r>
                    <m:r>
                      <a:rPr lang="zh-CN" altLang="en-US" sz="1600" i="1" dirty="0">
                        <a:latin typeface="Cambria Math" panose="02040503050406030204" pitchFamily="18" charset="0"/>
                        <a:sym typeface="+mn-ea"/>
                      </a:rPr>
                      <m:t>=</m:t>
                    </m:r>
                    <m:nary>
                      <m:naryPr>
                        <m:chr m:val="∏"/>
                        <m:subHide m:val="on"/>
                        <m:supHide m:val="on"/>
                        <m:ctrlPr>
                          <a:rPr lang="zh-CN" altLang="en-US" sz="1600" i="1" dirty="0" smtClean="0">
                            <a:latin typeface="Cambria Math" panose="02040503050406030204" pitchFamily="18" charset="0"/>
                            <a:sym typeface="+mn-ea"/>
                          </a:rPr>
                        </m:ctrlPr>
                      </m:naryPr>
                      <m:sub/>
                      <m:sup/>
                      <m:e>
                        <m:r>
                          <a:rPr lang="zh-CN" altLang="en-US" sz="1600" i="1" dirty="0">
                            <a:latin typeface="Cambria Math" panose="02040503050406030204" pitchFamily="18" charset="0"/>
                            <a:sym typeface="+mn-ea"/>
                          </a:rPr>
                          <m:t>𝑠</m:t>
                        </m:r>
                        <m:r>
                          <a:rPr lang="zh-CN" altLang="en-US" sz="1600" i="1" dirty="0">
                            <a:latin typeface="Cambria Math" panose="02040503050406030204" pitchFamily="18" charset="0"/>
                            <a:sym typeface="+mn-ea"/>
                          </a:rPr>
                          <m:t>=</m:t>
                        </m:r>
                        <m:sSup>
                          <m:sSupPr>
                            <m:ctrlPr>
                              <a:rPr lang="zh-CN" altLang="en-US" sz="1600" i="1" dirty="0">
                                <a:latin typeface="Cambria Math" panose="02040503050406030204" pitchFamily="18" charset="0"/>
                                <a:sym typeface="+mn-ea"/>
                              </a:rPr>
                            </m:ctrlPr>
                          </m:sSupPr>
                          <m:e>
                            <m:r>
                              <a:rPr lang="zh-CN" altLang="en-US" sz="1600" i="1" dirty="0">
                                <a:latin typeface="Cambria Math" panose="02040503050406030204" pitchFamily="18" charset="0"/>
                                <a:sym typeface="+mn-ea"/>
                              </a:rPr>
                              <m:t>1</m:t>
                            </m:r>
                          </m:e>
                          <m:sup>
                            <m:r>
                              <a:rPr lang="zh-CN" altLang="en-US" sz="1600" i="1" dirty="0">
                                <a:latin typeface="Cambria Math" panose="02040503050406030204" pitchFamily="18" charset="0"/>
                                <a:sym typeface="+mn-ea"/>
                              </a:rPr>
                              <m:t>𝑡</m:t>
                            </m:r>
                          </m:sup>
                        </m:sSup>
                        <m:sSub>
                          <m:sSubPr>
                            <m:ctrlPr>
                              <a:rPr lang="zh-CN" altLang="en-US" sz="1600" i="1" dirty="0">
                                <a:latin typeface="Cambria Math" panose="02040503050406030204" pitchFamily="18" charset="0"/>
                                <a:sym typeface="+mn-ea"/>
                              </a:rPr>
                            </m:ctrlPr>
                          </m:sSubPr>
                          <m:e>
                            <m:r>
                              <a:rPr lang="zh-CN" altLang="en-US" sz="1600" i="1" dirty="0">
                                <a:latin typeface="Cambria Math" panose="02040503050406030204" pitchFamily="18" charset="0"/>
                                <a:sym typeface="+mn-ea"/>
                              </a:rPr>
                              <m:t>𝛼</m:t>
                            </m:r>
                          </m:e>
                          <m:sub>
                            <m:r>
                              <a:rPr lang="zh-CN" altLang="en-US" sz="1600" i="1" dirty="0">
                                <a:latin typeface="Cambria Math" panose="02040503050406030204" pitchFamily="18" charset="0"/>
                                <a:sym typeface="+mn-ea"/>
                              </a:rPr>
                              <m:t>𝑠</m:t>
                            </m:r>
                          </m:sub>
                        </m:sSub>
                      </m:e>
                    </m:nary>
                  </m:oMath>
                </a14:m>
                <a:r>
                  <a:rPr lang="zh-CN" altLang="en-US" sz="1600" dirty="0">
                    <a:sym typeface="+mn-ea"/>
                  </a:rPr>
                  <a:t>)</a:t>
                </a:r>
                <a:endParaRPr lang="zh-CN" altLang="en-US" sz="800" dirty="0"/>
              </a:p>
              <a:p>
                <a:r>
                  <a:rPr lang="zh-CN" altLang="en-US" sz="800" dirty="0">
                    <a:sym typeface="+mn-ea"/>
                  </a:rPr>
                  <a:t>---</a:t>
                </a:r>
              </a:p>
            </p:txBody>
          </p:sp>
        </mc:Choice>
        <mc:Fallback xmlns="">
          <p:sp>
            <p:nvSpPr>
              <p:cNvPr id="19" name="文本框 18"/>
              <p:cNvSpPr txBox="1">
                <a:spLocks noRot="1" noChangeAspect="1" noMove="1" noResize="1" noEditPoints="1" noAdjustHandles="1" noChangeArrowheads="1" noChangeShapeType="1" noTextEdit="1"/>
              </p:cNvSpPr>
              <p:nvPr>
                <p:custDataLst>
                  <p:tags r:id="rId12"/>
                </p:custDataLst>
              </p:nvPr>
            </p:nvSpPr>
            <p:spPr>
              <a:xfrm>
                <a:off x="107113" y="1980571"/>
                <a:ext cx="5739981" cy="5079083"/>
              </a:xfrm>
              <a:prstGeom prst="rect">
                <a:avLst/>
              </a:prstGeom>
              <a:blipFill rotWithShape="1">
                <a:blip r:embed="rId13"/>
                <a:stretch>
                  <a:fillRect l="-8" b="7"/>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淘宝-想搞设计PPT(倒卖必究)-14"/>
          <p:cNvSpPr>
            <a:spLocks noGrp="1"/>
          </p:cNvSpPr>
          <p:nvPr>
            <p:ph type="sldNum" sz="quarter" idx="4294967295"/>
          </p:nvPr>
        </p:nvSpPr>
        <p:spPr>
          <a:xfrm>
            <a:off x="9366250" y="6464300"/>
            <a:ext cx="2743200" cy="365125"/>
          </a:xfrm>
        </p:spPr>
        <p:txBody>
          <a:bodyPr/>
          <a:lstStyle>
            <a:lvl1pPr>
              <a:defRPr sz="1000">
                <a:latin typeface="Arial" panose="020B0604020202020204" pitchFamily="34" charset="0"/>
                <a:cs typeface="Arial" panose="020B0604020202020204" pitchFamily="34" charset="0"/>
              </a:defRPr>
            </a:lvl1pPr>
          </a:lstStyle>
          <a:p>
            <a:fld id="{DE889C00-3007-445F-903C-C55D6E6A648E}" type="slidenum">
              <a:rPr lang="zh-CN" altLang="en-US" smtClean="0"/>
              <a:t>8</a:t>
            </a:fld>
            <a:endParaRPr lang="zh-CN" altLang="en-US"/>
          </a:p>
        </p:txBody>
      </p:sp>
      <p:sp>
        <p:nvSpPr>
          <p:cNvPr id="13" name="淘宝-想搞设计PPT(倒卖必究)-13"/>
          <p:cNvSpPr txBox="1"/>
          <p:nvPr/>
        </p:nvSpPr>
        <p:spPr>
          <a:xfrm>
            <a:off x="344472" y="1046852"/>
            <a:ext cx="5117106" cy="424732"/>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2400" b="1" kern="1200" spc="5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stStyle>
          <a:p>
            <a:r>
              <a:rPr lang="en-US" altLang="zh-CN" dirty="0">
                <a:solidFill/>
              </a:rPr>
              <a:t>2.2  </a:t>
            </a:r>
            <a:r>
              <a:rPr lang="zh-CN" altLang="en-US" dirty="0">
                <a:solidFill/>
              </a:rPr>
              <a:t>网络架构设计 </a:t>
            </a:r>
            <a:r>
              <a:rPr lang="en-US" altLang="zh-CN" dirty="0">
                <a:solidFill/>
              </a:rPr>
              <a:t>(</a:t>
            </a:r>
            <a:r>
              <a:rPr lang="zh-CN" altLang="en-US" dirty="0">
                <a:solidFill/>
              </a:rPr>
              <a:t>改进型 </a:t>
            </a:r>
            <a:r>
              <a:rPr lang="en-US" altLang="zh-CN" dirty="0">
                <a:solidFill/>
              </a:rPr>
              <a:t>U-Net)</a:t>
            </a:r>
          </a:p>
        </p:txBody>
      </p:sp>
      <p:cxnSp>
        <p:nvCxnSpPr>
          <p:cNvPr id="12" name="淘宝-想搞设计PPT(倒卖必究)-12"/>
          <p:cNvCxnSpPr/>
          <p:nvPr/>
        </p:nvCxnSpPr>
        <p:spPr>
          <a:xfrm>
            <a:off x="425752" y="1508520"/>
            <a:ext cx="1836000"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文本框 15"/>
              <p:cNvSpPr txBox="1"/>
              <p:nvPr/>
            </p:nvSpPr>
            <p:spPr>
              <a:xfrm>
                <a:off x="544010" y="1434424"/>
                <a:ext cx="11117826" cy="3213059"/>
              </a:xfrm>
              <a:prstGeom prst="rect">
                <a:avLst/>
              </a:prstGeom>
              <a:noFill/>
            </p:spPr>
            <p:txBody>
              <a:bodyPr wrap="square">
                <a:spAutoFit/>
              </a:bodyPr>
              <a:lstStyle/>
              <a:p>
                <a:pPr marL="342900" indent="-342900">
                  <a:lnSpc>
                    <a:spcPct val="125000"/>
                  </a:lnSpc>
                  <a:buFont typeface="Wingdings" panose="05000000000000000000" pitchFamily="2" charset="2"/>
                  <a:buChar char="Ø"/>
                </a:pPr>
                <a:r>
                  <a:rPr lang="en-US" altLang="zh-CN" sz="2000" b="1" dirty="0">
                    <a:solidFill>
                      <a:srgbClr val="0070C0"/>
                    </a:solidFill>
                  </a:rPr>
                  <a:t>U-Net </a:t>
                </a:r>
                <a:r>
                  <a:rPr lang="zh-CN" altLang="en-US" sz="2000" b="1" dirty="0">
                    <a:solidFill>
                      <a:srgbClr val="0070C0"/>
                    </a:solidFill>
                  </a:rPr>
                  <a:t>骨干网络设计 </a:t>
                </a:r>
              </a:p>
              <a:p>
                <a:pPr>
                  <a:lnSpc>
                    <a:spcPct val="125000"/>
                  </a:lnSpc>
                  <a:buNone/>
                </a:pPr>
                <a:r>
                  <a:rPr lang="en-US" altLang="zh-CN" dirty="0"/>
                  <a:t>        U-Net </a:t>
                </a:r>
                <a:r>
                  <a:rPr lang="zh-CN" altLang="en-US" dirty="0"/>
                  <a:t>架构呈“</a:t>
                </a:r>
                <a:r>
                  <a:rPr lang="en-US" altLang="zh-CN" dirty="0"/>
                  <a:t>U”</a:t>
                </a:r>
                <a:r>
                  <a:rPr lang="zh-CN" altLang="en-US" dirty="0"/>
                  <a:t>字形，主要由编码器（</a:t>
                </a:r>
                <a:r>
                  <a:rPr lang="en-US" altLang="zh-CN" dirty="0"/>
                  <a:t>Encoder</a:t>
                </a:r>
                <a:r>
                  <a:rPr lang="zh-CN" altLang="en-US" dirty="0"/>
                  <a:t>）、瓶颈层（</a:t>
                </a:r>
                <a:r>
                  <a:rPr lang="en-US" altLang="zh-CN" dirty="0"/>
                  <a:t>Bottleneck</a:t>
                </a:r>
                <a:r>
                  <a:rPr lang="zh-CN" altLang="en-US" dirty="0"/>
                  <a:t>）和解码器（</a:t>
                </a:r>
                <a:r>
                  <a:rPr lang="en-US" altLang="zh-CN" dirty="0"/>
                  <a:t>Decoder</a:t>
                </a:r>
                <a:r>
                  <a:rPr lang="zh-CN" altLang="en-US" dirty="0"/>
                  <a:t>）三部分组成。 </a:t>
                </a:r>
              </a:p>
              <a:p>
                <a:pPr>
                  <a:lnSpc>
                    <a:spcPct val="125000"/>
                  </a:lnSpc>
                  <a:buNone/>
                </a:pPr>
                <a:r>
                  <a:rPr lang="zh-CN" altLang="en-US" b="1" dirty="0"/>
                  <a:t>     （</a:t>
                </a:r>
                <a:r>
                  <a:rPr lang="en-US" altLang="zh-CN" b="1" dirty="0"/>
                  <a:t>1</a:t>
                </a:r>
                <a:r>
                  <a:rPr lang="zh-CN" altLang="en-US" b="1" dirty="0"/>
                  <a:t>）编码器（下采样路径）：</a:t>
                </a:r>
                <a:r>
                  <a:rPr lang="zh-CN" altLang="en-US" dirty="0"/>
                  <a:t>通过连续的残差模块（</a:t>
                </a:r>
                <a:r>
                  <a:rPr lang="en-US" altLang="zh-CN" dirty="0" err="1"/>
                  <a:t>ResBlock</a:t>
                </a:r>
                <a:r>
                  <a:rPr lang="zh-CN" altLang="en-US" dirty="0"/>
                  <a:t>）和下采样操作（通常使用步长为</a:t>
                </a:r>
                <a:r>
                  <a:rPr lang="en-US" altLang="zh-CN" dirty="0"/>
                  <a:t>2</a:t>
                </a:r>
                <a:r>
                  <a:rPr lang="zh-CN" altLang="en-US" dirty="0"/>
                  <a:t>的卷积或平均池化），逐层压缩特征图的空间分辨率（如 </a:t>
                </a:r>
                <a14:m>
                  <m:oMath xmlns:m="http://schemas.openxmlformats.org/officeDocument/2006/math">
                    <m:r>
                      <a:rPr lang="en-US" altLang="zh-CN" i="1" dirty="0" smtClean="0">
                        <a:latin typeface="Cambria Math" panose="02040503050406030204" pitchFamily="18" charset="0"/>
                      </a:rPr>
                      <m:t>32 ×32 →16 ×16 →8 ×8</m:t>
                    </m:r>
                  </m:oMath>
                </a14:m>
                <a:r>
                  <a:rPr lang="zh-CN" altLang="en-US" dirty="0"/>
                  <a:t>），同时增加特征通道数。这一过程旨在提取图像的高级语义特征，如物体的形状、类别等宏观信息。 </a:t>
                </a:r>
              </a:p>
              <a:p>
                <a:pPr>
                  <a:lnSpc>
                    <a:spcPct val="125000"/>
                  </a:lnSpc>
                  <a:buNone/>
                </a:pPr>
                <a:r>
                  <a:rPr lang="en-US" altLang="zh-CN" b="1" dirty="0"/>
                  <a:t>     </a:t>
                </a:r>
                <a:r>
                  <a:rPr lang="zh-CN" altLang="en-US" b="1" dirty="0"/>
                  <a:t>（</a:t>
                </a:r>
                <a:r>
                  <a:rPr lang="en-US" altLang="zh-CN" b="1" dirty="0"/>
                  <a:t>2</a:t>
                </a:r>
                <a:r>
                  <a:rPr lang="zh-CN" altLang="en-US" b="1" dirty="0"/>
                  <a:t>）瓶颈层：</a:t>
                </a:r>
                <a:r>
                  <a:rPr lang="zh-CN" altLang="en-US" dirty="0"/>
                  <a:t>位于网络的最低端，特征图分辨率最小但语义信息最浓缩。此处通常包含多层卷积和自注意力模块，用于处理全局上下文信息。 </a:t>
                </a:r>
              </a:p>
              <a:p>
                <a:pPr>
                  <a:lnSpc>
                    <a:spcPct val="125000"/>
                  </a:lnSpc>
                  <a:buNone/>
                </a:pPr>
                <a:r>
                  <a:rPr lang="en-US" altLang="zh-CN" b="1" dirty="0"/>
                  <a:t>     </a:t>
                </a:r>
                <a:endParaRPr lang="zh-CN" altLang="en-US" dirty="0"/>
              </a:p>
            </p:txBody>
          </p:sp>
        </mc:Choice>
        <mc:Fallback xmlns="">
          <p:sp>
            <p:nvSpPr>
              <p:cNvPr id="16" name="文本框 15"/>
              <p:cNvSpPr txBox="1">
                <a:spLocks noRot="1" noChangeAspect="1" noMove="1" noResize="1" noEditPoints="1" noAdjustHandles="1" noChangeArrowheads="1" noChangeShapeType="1" noTextEdit="1"/>
              </p:cNvSpPr>
              <p:nvPr/>
            </p:nvSpPr>
            <p:spPr>
              <a:xfrm>
                <a:off x="544010" y="1434424"/>
                <a:ext cx="11117826" cy="3213059"/>
              </a:xfrm>
              <a:prstGeom prst="rect">
                <a:avLst/>
              </a:prstGeom>
              <a:blipFill rotWithShape="1">
                <a:blip r:embed="rId2"/>
                <a:stretch>
                  <a:fillRect l="-4" t="-18" r="1" b="17"/>
                </a:stretch>
              </a:blipFill>
            </p:spPr>
            <p:txBody>
              <a:bodyPr/>
              <a:lstStyle/>
              <a:p>
                <a:r>
                  <a:rPr lang="zh-CN" altLang="en-US">
                    <a:noFill/>
                  </a:rPr>
                  <a:t> </a:t>
                </a:r>
              </a:p>
            </p:txBody>
          </p:sp>
        </mc:Fallback>
      </mc:AlternateContent>
      <p:pic>
        <p:nvPicPr>
          <p:cNvPr id="103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55974" y="3963346"/>
            <a:ext cx="3753747" cy="2500954"/>
          </a:xfrm>
          <a:prstGeom prst="rect">
            <a:avLst/>
          </a:prstGeom>
          <a:noFill/>
          <a:extLst>
            <a:ext uri="{909E8E84-426E-40DD-AFC4-6F175D3DCCD1}">
              <a14:hiddenFill xmlns:a14="http://schemas.microsoft.com/office/drawing/2010/main">
                <a:solidFill>
                  <a:srgbClr val="FFFFFF"/>
                </a:solidFill>
              </a14:hiddenFill>
            </a:ext>
          </a:extLst>
        </p:spPr>
      </p:pic>
      <p:sp>
        <p:nvSpPr>
          <p:cNvPr id="20" name="文本框 19"/>
          <p:cNvSpPr txBox="1"/>
          <p:nvPr/>
        </p:nvSpPr>
        <p:spPr>
          <a:xfrm>
            <a:off x="544010" y="4221024"/>
            <a:ext cx="7311964" cy="2137765"/>
          </a:xfrm>
          <a:prstGeom prst="rect">
            <a:avLst/>
          </a:prstGeom>
          <a:noFill/>
        </p:spPr>
        <p:txBody>
          <a:bodyPr wrap="square">
            <a:spAutoFit/>
          </a:bodyPr>
          <a:lstStyle/>
          <a:p>
            <a:pPr>
              <a:lnSpc>
                <a:spcPct val="125000"/>
              </a:lnSpc>
              <a:buNone/>
            </a:pPr>
            <a:r>
              <a:rPr lang="zh-CN" altLang="en-US" b="1" dirty="0"/>
              <a:t>     （</a:t>
            </a:r>
            <a:r>
              <a:rPr lang="en-US" altLang="zh-CN" b="1" dirty="0"/>
              <a:t>3</a:t>
            </a:r>
            <a:r>
              <a:rPr lang="zh-CN" altLang="en-US" b="1" dirty="0"/>
              <a:t>）解码器（上采样路径）：</a:t>
            </a:r>
            <a:r>
              <a:rPr lang="zh-CN" altLang="en-US" dirty="0"/>
              <a:t>通过上采样操作（如转置卷积或最近邻插值）逐步恢复特征图的分辨率。 </a:t>
            </a:r>
          </a:p>
          <a:p>
            <a:pPr>
              <a:lnSpc>
                <a:spcPct val="125000"/>
              </a:lnSpc>
              <a:buNone/>
            </a:pPr>
            <a:r>
              <a:rPr lang="en-US" altLang="zh-CN" b="1" dirty="0"/>
              <a:t>     </a:t>
            </a:r>
            <a:r>
              <a:rPr lang="zh-CN" altLang="en-US" b="1" dirty="0"/>
              <a:t>（</a:t>
            </a:r>
            <a:r>
              <a:rPr lang="en-US" altLang="zh-CN" b="1" dirty="0"/>
              <a:t>4</a:t>
            </a:r>
            <a:r>
              <a:rPr lang="zh-CN" altLang="en-US" b="1" dirty="0"/>
              <a:t>）跳跃连接（</a:t>
            </a:r>
            <a:r>
              <a:rPr lang="en-US" altLang="zh-CN" b="1" dirty="0"/>
              <a:t>Skip Connection</a:t>
            </a:r>
            <a:r>
              <a:rPr lang="zh-CN" altLang="en-US" b="1" dirty="0"/>
              <a:t>）：</a:t>
            </a:r>
            <a:r>
              <a:rPr lang="zh-CN" altLang="en-US" dirty="0"/>
              <a:t>这是 </a:t>
            </a:r>
            <a:r>
              <a:rPr lang="en-US" altLang="zh-CN" dirty="0"/>
              <a:t>U-Net </a:t>
            </a:r>
            <a:r>
              <a:rPr lang="zh-CN" altLang="en-US" dirty="0"/>
              <a:t>的灵魂所在。它将编码器中对应层级的特征图直接拼接到解码器的特征图上。由于编码过程不可避免地丢失了高频空间细节（如边缘、纹理），跳跃连接使得解码器能够直接访问浅层的细节信息，从而生成清晰锐利的图像。 </a:t>
            </a:r>
          </a:p>
        </p:txBody>
      </p:sp>
      <p:sp>
        <p:nvSpPr>
          <p:cNvPr id="2" name="淘宝-想搞设计PPT(倒卖必究)-23">
            <a:extLst>
              <a:ext uri="{FF2B5EF4-FFF2-40B4-BE49-F238E27FC236}">
                <a16:creationId xmlns:a16="http://schemas.microsoft.com/office/drawing/2014/main" id="{EC6BF6DE-89E4-61D8-F92A-067575DEDCB7}"/>
              </a:ext>
            </a:extLst>
          </p:cNvPr>
          <p:cNvSpPr/>
          <p:nvPr/>
        </p:nvSpPr>
        <p:spPr>
          <a:xfrm>
            <a:off x="0" y="0"/>
            <a:ext cx="12192000" cy="792000"/>
          </a:xfrm>
          <a:prstGeom prst="rect">
            <a:avLst/>
          </a:prstGeom>
          <a:solidFill>
            <a:srgbClr val="FFFFFF"/>
          </a:solid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zh-CN" altLang="en-US" kern="0" dirty="0">
              <a:solidFill>
                <a:srgbClr val="FFFFFF"/>
              </a:solidFill>
              <a:latin typeface="Calibri" panose="020F0502020204030204"/>
            </a:endParaRPr>
          </a:p>
        </p:txBody>
      </p:sp>
      <p:sp>
        <p:nvSpPr>
          <p:cNvPr id="15" name="淘宝-想搞设计PPT(倒卖必究)-3">
            <a:extLst>
              <a:ext uri="{FF2B5EF4-FFF2-40B4-BE49-F238E27FC236}">
                <a16:creationId xmlns:a16="http://schemas.microsoft.com/office/drawing/2014/main" id="{A27F4E81-33F2-2111-A288-183FDB8590A0}"/>
              </a:ext>
            </a:extLst>
          </p:cNvPr>
          <p:cNvSpPr/>
          <p:nvPr/>
        </p:nvSpPr>
        <p:spPr>
          <a:xfrm>
            <a:off x="2898787" y="0"/>
            <a:ext cx="1656000" cy="79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淘宝-想搞设计PPT(倒卖必究)-4">
            <a:extLst>
              <a:ext uri="{FF2B5EF4-FFF2-40B4-BE49-F238E27FC236}">
                <a16:creationId xmlns:a16="http://schemas.microsoft.com/office/drawing/2014/main" id="{93A11404-415E-6930-ACE4-77A72B45A50E}"/>
              </a:ext>
            </a:extLst>
          </p:cNvPr>
          <p:cNvCxnSpPr/>
          <p:nvPr/>
        </p:nvCxnSpPr>
        <p:spPr>
          <a:xfrm>
            <a:off x="6330474" y="252000"/>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21" name="淘宝-想搞设计PPT(倒卖必究)-5">
            <a:extLst>
              <a:ext uri="{FF2B5EF4-FFF2-40B4-BE49-F238E27FC236}">
                <a16:creationId xmlns:a16="http://schemas.microsoft.com/office/drawing/2014/main" id="{834E1AAC-F75D-3CC1-5374-D7C26390F748}"/>
              </a:ext>
            </a:extLst>
          </p:cNvPr>
          <p:cNvCxnSpPr/>
          <p:nvPr/>
        </p:nvCxnSpPr>
        <p:spPr>
          <a:xfrm>
            <a:off x="8066265" y="252000"/>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22" name="淘宝-想搞设计PPT(倒卖必究)-6">
            <a:extLst>
              <a:ext uri="{FF2B5EF4-FFF2-40B4-BE49-F238E27FC236}">
                <a16:creationId xmlns:a16="http://schemas.microsoft.com/office/drawing/2014/main" id="{50BE93A4-D96A-0411-0DD3-1F03219789AB}"/>
              </a:ext>
            </a:extLst>
          </p:cNvPr>
          <p:cNvCxnSpPr/>
          <p:nvPr/>
        </p:nvCxnSpPr>
        <p:spPr>
          <a:xfrm>
            <a:off x="9802055" y="252000"/>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24" name="淘宝-想搞设计PPT(倒卖必究)-7">
            <a:extLst>
              <a:ext uri="{FF2B5EF4-FFF2-40B4-BE49-F238E27FC236}">
                <a16:creationId xmlns:a16="http://schemas.microsoft.com/office/drawing/2014/main" id="{AD4F9C08-BD57-0D2E-325B-D919225E89EF}"/>
              </a:ext>
            </a:extLst>
          </p:cNvPr>
          <p:cNvSpPr txBox="1"/>
          <p:nvPr/>
        </p:nvSpPr>
        <p:spPr>
          <a:xfrm>
            <a:off x="3032097" y="211334"/>
            <a:ext cx="1389380" cy="368300"/>
          </a:xfrm>
          <a:prstGeom prst="rect">
            <a:avLst/>
          </a:prstGeom>
          <a:noFill/>
        </p:spPr>
        <p:txBody>
          <a:bodyPr wrap="none" rtlCol="0">
            <a:spAutoFit/>
          </a:bodyPr>
          <a:lstStyle/>
          <a:p>
            <a:pPr algn="ctr"/>
            <a:r>
              <a:rPr lang="zh-CN" altLang="en-US" b="1" spc="100" dirty="0">
                <a:solidFill>
                  <a:schemeClr val="bg1">
                    <a:lumMod val="50000"/>
                  </a:schemeClr>
                </a:solidFill>
              </a:rPr>
              <a:t>背景与现状</a:t>
            </a:r>
          </a:p>
        </p:txBody>
      </p:sp>
      <p:sp>
        <p:nvSpPr>
          <p:cNvPr id="25" name="淘宝-想搞设计PPT(倒卖必究)-9">
            <a:extLst>
              <a:ext uri="{FF2B5EF4-FFF2-40B4-BE49-F238E27FC236}">
                <a16:creationId xmlns:a16="http://schemas.microsoft.com/office/drawing/2014/main" id="{7A9C361F-1169-A204-6860-1F1EDC4DE335}"/>
              </a:ext>
            </a:extLst>
          </p:cNvPr>
          <p:cNvSpPr txBox="1"/>
          <p:nvPr/>
        </p:nvSpPr>
        <p:spPr>
          <a:xfrm>
            <a:off x="6253239" y="211334"/>
            <a:ext cx="1890261" cy="369332"/>
          </a:xfrm>
          <a:prstGeom prst="rect">
            <a:avLst/>
          </a:prstGeom>
          <a:noFill/>
        </p:spPr>
        <p:txBody>
          <a:bodyPr wrap="none" rtlCol="0">
            <a:spAutoFit/>
          </a:bodyPr>
          <a:lstStyle/>
          <a:p>
            <a:pPr algn="ctr"/>
            <a:r>
              <a:rPr lang="zh-CN" altLang="en-US" b="1" spc="100" dirty="0">
                <a:solidFill>
                  <a:schemeClr val="bg1">
                    <a:lumMod val="50000"/>
                  </a:schemeClr>
                </a:solidFill>
              </a:rPr>
              <a:t>实训方案与复现</a:t>
            </a:r>
            <a:endParaRPr lang="zh-CN" altLang="en-US" b="1" spc="100" dirty="0">
              <a:solidFill>
                <a:schemeClr val="bg1">
                  <a:lumMod val="50000"/>
                </a:schemeClr>
              </a:solidFill>
              <a:sym typeface="+mn-lt"/>
            </a:endParaRPr>
          </a:p>
        </p:txBody>
      </p:sp>
      <p:sp>
        <p:nvSpPr>
          <p:cNvPr id="26" name="淘宝-想搞设计PPT(倒卖必究)-10">
            <a:extLst>
              <a:ext uri="{FF2B5EF4-FFF2-40B4-BE49-F238E27FC236}">
                <a16:creationId xmlns:a16="http://schemas.microsoft.com/office/drawing/2014/main" id="{6838E968-E3C0-8CA2-6EE2-95D0FA393B0E}"/>
              </a:ext>
            </a:extLst>
          </p:cNvPr>
          <p:cNvSpPr txBox="1"/>
          <p:nvPr/>
        </p:nvSpPr>
        <p:spPr>
          <a:xfrm>
            <a:off x="8354513" y="211334"/>
            <a:ext cx="1159292" cy="369332"/>
          </a:xfrm>
          <a:prstGeom prst="rect">
            <a:avLst/>
          </a:prstGeom>
          <a:noFill/>
        </p:spPr>
        <p:txBody>
          <a:bodyPr wrap="none" rtlCol="0">
            <a:spAutoFit/>
          </a:bodyPr>
          <a:lstStyle/>
          <a:p>
            <a:pPr algn="ctr"/>
            <a:r>
              <a:rPr lang="zh-CN" altLang="en-US" b="1" spc="100" dirty="0">
                <a:solidFill>
                  <a:schemeClr val="bg1">
                    <a:lumMod val="50000"/>
                  </a:schemeClr>
                </a:solidFill>
              </a:rPr>
              <a:t>结果验证</a:t>
            </a:r>
          </a:p>
        </p:txBody>
      </p:sp>
      <p:sp>
        <p:nvSpPr>
          <p:cNvPr id="28" name="淘宝-想搞设计PPT(倒卖必究)-11">
            <a:extLst>
              <a:ext uri="{FF2B5EF4-FFF2-40B4-BE49-F238E27FC236}">
                <a16:creationId xmlns:a16="http://schemas.microsoft.com/office/drawing/2014/main" id="{D4939F70-8FBB-583F-789A-890699E8B667}"/>
              </a:ext>
            </a:extLst>
          </p:cNvPr>
          <p:cNvSpPr txBox="1"/>
          <p:nvPr/>
        </p:nvSpPr>
        <p:spPr>
          <a:xfrm>
            <a:off x="10090305" y="211334"/>
            <a:ext cx="1159292" cy="369332"/>
          </a:xfrm>
          <a:prstGeom prst="rect">
            <a:avLst/>
          </a:prstGeom>
          <a:noFill/>
        </p:spPr>
        <p:txBody>
          <a:bodyPr wrap="none" rtlCol="0">
            <a:spAutoFit/>
          </a:bodyPr>
          <a:lstStyle/>
          <a:p>
            <a:pPr algn="ctr"/>
            <a:r>
              <a:rPr lang="zh-CN" altLang="en-US" b="1" spc="100" dirty="0">
                <a:solidFill>
                  <a:schemeClr val="bg1">
                    <a:lumMod val="50000"/>
                  </a:schemeClr>
                </a:solidFill>
              </a:rPr>
              <a:t>实训总结</a:t>
            </a:r>
          </a:p>
        </p:txBody>
      </p:sp>
      <p:sp>
        <p:nvSpPr>
          <p:cNvPr id="29" name="淘宝-想搞设计PPT(倒卖必究)-10">
            <a:extLst>
              <a:ext uri="{FF2B5EF4-FFF2-40B4-BE49-F238E27FC236}">
                <a16:creationId xmlns:a16="http://schemas.microsoft.com/office/drawing/2014/main" id="{538EC822-315B-04AC-3381-5075B639F469}"/>
              </a:ext>
            </a:extLst>
          </p:cNvPr>
          <p:cNvSpPr/>
          <p:nvPr/>
        </p:nvSpPr>
        <p:spPr>
          <a:xfrm>
            <a:off x="4597240" y="-7977"/>
            <a:ext cx="1693337" cy="792000"/>
          </a:xfrm>
          <a:prstGeom prst="rect">
            <a:avLst/>
          </a:prstGeom>
          <a:solidFill>
            <a:srgbClr val="095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b="1" dirty="0"/>
              <a:t>核心技术原理</a:t>
            </a:r>
          </a:p>
        </p:txBody>
      </p:sp>
      <p:pic>
        <p:nvPicPr>
          <p:cNvPr id="30" name="Picture 26" descr="同济大学.png">
            <a:extLst>
              <a:ext uri="{FF2B5EF4-FFF2-40B4-BE49-F238E27FC236}">
                <a16:creationId xmlns:a16="http://schemas.microsoft.com/office/drawing/2014/main" id="{39BC68AA-3CE4-5E89-99C6-5DB650CDFABD}"/>
              </a:ext>
            </a:extLst>
          </p:cNvPr>
          <p:cNvPicPr>
            <a:picLocks noChangeAspect="1"/>
          </p:cNvPicPr>
          <p:nvPr/>
        </p:nvPicPr>
        <p:blipFill>
          <a:blip r:embed="rId4"/>
          <a:stretch>
            <a:fillRect/>
          </a:stretch>
        </p:blipFill>
        <p:spPr>
          <a:xfrm>
            <a:off x="356020" y="158235"/>
            <a:ext cx="2011854" cy="501415"/>
          </a:xfrm>
          <a:prstGeom prst="rect">
            <a:avLst/>
          </a:prstGeom>
        </p:spPr>
      </p:pic>
      <p:cxnSp>
        <p:nvCxnSpPr>
          <p:cNvPr id="31" name="淘宝-想搞设计PPT(倒卖必究)-6">
            <a:extLst>
              <a:ext uri="{FF2B5EF4-FFF2-40B4-BE49-F238E27FC236}">
                <a16:creationId xmlns:a16="http://schemas.microsoft.com/office/drawing/2014/main" id="{3AA0C0C0-045B-DB60-11F7-D11F998B9B7C}"/>
              </a:ext>
            </a:extLst>
          </p:cNvPr>
          <p:cNvCxnSpPr/>
          <p:nvPr/>
        </p:nvCxnSpPr>
        <p:spPr>
          <a:xfrm>
            <a:off x="4554787" y="252000"/>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淘宝-想搞设计PPT(倒卖必究)-14"/>
          <p:cNvSpPr>
            <a:spLocks noGrp="1"/>
          </p:cNvSpPr>
          <p:nvPr>
            <p:ph type="sldNum" sz="quarter" idx="4294967295"/>
          </p:nvPr>
        </p:nvSpPr>
        <p:spPr>
          <a:xfrm>
            <a:off x="9366250" y="6464300"/>
            <a:ext cx="2743200" cy="365125"/>
          </a:xfrm>
        </p:spPr>
        <p:txBody>
          <a:bodyPr/>
          <a:lstStyle>
            <a:lvl1pPr>
              <a:defRPr sz="1000">
                <a:latin typeface="Arial" panose="020B0604020202020204" pitchFamily="34" charset="0"/>
                <a:cs typeface="Arial" panose="020B0604020202020204" pitchFamily="34" charset="0"/>
              </a:defRPr>
            </a:lvl1pPr>
          </a:lstStyle>
          <a:p>
            <a:fld id="{DE889C00-3007-445F-903C-C55D6E6A648E}" type="slidenum">
              <a:rPr lang="zh-CN" altLang="en-US" smtClean="0"/>
              <a:t>9</a:t>
            </a:fld>
            <a:endParaRPr lang="zh-CN" altLang="en-US"/>
          </a:p>
        </p:txBody>
      </p:sp>
      <p:sp>
        <p:nvSpPr>
          <p:cNvPr id="13" name="淘宝-想搞设计PPT(倒卖必究)-13"/>
          <p:cNvSpPr txBox="1"/>
          <p:nvPr/>
        </p:nvSpPr>
        <p:spPr>
          <a:xfrm>
            <a:off x="344472" y="1046852"/>
            <a:ext cx="5117106" cy="424732"/>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2400" b="1" kern="1200" spc="5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stStyle>
          <a:p>
            <a:r>
              <a:rPr lang="en-US" altLang="zh-CN" dirty="0">
                <a:solidFill/>
              </a:rPr>
              <a:t>2.2  </a:t>
            </a:r>
            <a:r>
              <a:rPr lang="zh-CN" altLang="en-US" dirty="0">
                <a:solidFill/>
              </a:rPr>
              <a:t>网络架构设计 </a:t>
            </a:r>
            <a:r>
              <a:rPr lang="en-US" altLang="zh-CN" dirty="0">
                <a:solidFill/>
              </a:rPr>
              <a:t>(</a:t>
            </a:r>
            <a:r>
              <a:rPr lang="zh-CN" altLang="en-US" dirty="0">
                <a:solidFill/>
              </a:rPr>
              <a:t>改进型 </a:t>
            </a:r>
            <a:r>
              <a:rPr lang="en-US" altLang="zh-CN" dirty="0">
                <a:solidFill/>
              </a:rPr>
              <a:t>U-Net)</a:t>
            </a:r>
          </a:p>
        </p:txBody>
      </p:sp>
      <p:cxnSp>
        <p:nvCxnSpPr>
          <p:cNvPr id="12" name="淘宝-想搞设计PPT(倒卖必究)-12"/>
          <p:cNvCxnSpPr/>
          <p:nvPr/>
        </p:nvCxnSpPr>
        <p:spPr>
          <a:xfrm>
            <a:off x="425752" y="1508520"/>
            <a:ext cx="1836000"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文本框 15"/>
              <p:cNvSpPr txBox="1"/>
              <p:nvPr/>
            </p:nvSpPr>
            <p:spPr>
              <a:xfrm>
                <a:off x="555234" y="1489466"/>
                <a:ext cx="11211014" cy="5636800"/>
              </a:xfrm>
              <a:prstGeom prst="rect">
                <a:avLst/>
              </a:prstGeom>
              <a:noFill/>
            </p:spPr>
            <p:txBody>
              <a:bodyPr wrap="square">
                <a:spAutoFit/>
              </a:bodyPr>
              <a:lstStyle/>
              <a:p>
                <a:pPr marL="342900" indent="-342900">
                  <a:lnSpc>
                    <a:spcPct val="125000"/>
                  </a:lnSpc>
                  <a:buFont typeface="Wingdings" panose="05000000000000000000" pitchFamily="2" charset="2"/>
                  <a:buChar char="Ø"/>
                </a:pPr>
                <a:r>
                  <a:rPr lang="zh-CN" altLang="en-US" sz="2000" b="1" dirty="0">
                    <a:solidFill>
                      <a:srgbClr val="0070C0"/>
                    </a:solidFill>
                  </a:rPr>
                  <a:t>时间步嵌入与注意力机制</a:t>
                </a:r>
              </a:p>
              <a:p>
                <a:pPr>
                  <a:lnSpc>
                    <a:spcPct val="125000"/>
                  </a:lnSpc>
                </a:pPr>
                <a:r>
                  <a:rPr lang="zh-CN" altLang="en-US" dirty="0"/>
                  <a:t>       与普通的图像到图像（</a:t>
                </a:r>
                <a:r>
                  <a:rPr lang="en-US" altLang="zh-CN" dirty="0"/>
                  <a:t>Image-to-Image</a:t>
                </a:r>
                <a:r>
                  <a:rPr lang="zh-CN" altLang="en-US" dirty="0"/>
                  <a:t>）任务不同，</a:t>
                </a:r>
                <a:r>
                  <a:rPr lang="en-US" altLang="zh-CN" dirty="0"/>
                  <a:t>DDPM </a:t>
                </a:r>
                <a:r>
                  <a:rPr lang="zh-CN" altLang="en-US" dirty="0"/>
                  <a:t>的网络权重是所有时间步 </a:t>
                </a:r>
                <a:r>
                  <a:rPr lang="en-US" altLang="zh-CN" dirty="0"/>
                  <a:t>t </a:t>
                </a:r>
                <a:r>
                  <a:rPr lang="zh-CN" altLang="en-US" dirty="0"/>
                  <a:t>共享的。也就是说，同一个 </a:t>
                </a:r>
                <a:r>
                  <a:rPr lang="en-US" altLang="zh-CN" dirty="0"/>
                  <a:t>U-Net </a:t>
                </a:r>
                <a:r>
                  <a:rPr lang="zh-CN" altLang="en-US" dirty="0"/>
                  <a:t>需要处理从 </a:t>
                </a:r>
                <a:r>
                  <a:rPr lang="en-US" altLang="zh-CN" dirty="0"/>
                  <a:t>t=1</a:t>
                </a:r>
                <a:r>
                  <a:rPr lang="zh-CN" altLang="en-US" dirty="0"/>
                  <a:t>（微噪）到 </a:t>
                </a:r>
                <a:r>
                  <a:rPr lang="en-US" altLang="zh-CN" dirty="0"/>
                  <a:t>t=1000</a:t>
                </a:r>
                <a:r>
                  <a:rPr lang="zh-CN" altLang="en-US" dirty="0"/>
                  <a:t>（纯噪）的所有情况。为了让网络知晓当前的去噪进度，必须引入时间步嵌入（</a:t>
                </a:r>
                <a:r>
                  <a:rPr lang="en-US" altLang="zh-CN" dirty="0"/>
                  <a:t>Time Embedding</a:t>
                </a:r>
                <a:r>
                  <a:rPr lang="zh-CN" altLang="en-US" dirty="0"/>
                  <a:t>）。 </a:t>
                </a:r>
              </a:p>
              <a:p>
                <a:pPr>
                  <a:lnSpc>
                    <a:spcPct val="125000"/>
                  </a:lnSpc>
                </a:pPr>
                <a:r>
                  <a:rPr lang="zh-CN" altLang="en-US" b="1" dirty="0"/>
                  <a:t>    （</a:t>
                </a:r>
                <a:r>
                  <a:rPr lang="en-US" altLang="zh-CN" b="1" dirty="0"/>
                  <a:t>1</a:t>
                </a:r>
                <a:r>
                  <a:rPr lang="zh-CN" altLang="en-US" b="1" dirty="0"/>
                  <a:t>）正弦位置编码：</a:t>
                </a:r>
                <a:r>
                  <a:rPr lang="zh-CN" altLang="en-US" dirty="0"/>
                  <a:t>借鉴 </a:t>
                </a:r>
                <a:r>
                  <a:rPr lang="en-US" altLang="zh-CN" dirty="0"/>
                  <a:t>Transformer </a:t>
                </a:r>
                <a:r>
                  <a:rPr lang="zh-CN" altLang="en-US" dirty="0"/>
                  <a:t>中的位置编码思想，将离散的标量 </a:t>
                </a:r>
                <a:r>
                  <a:rPr lang="en-US" altLang="zh-CN" dirty="0"/>
                  <a:t>t </a:t>
                </a:r>
                <a:r>
                  <a:rPr lang="zh-CN" altLang="en-US" dirty="0"/>
                  <a:t>映射为高维向量。具体公式如下： </a:t>
                </a:r>
                <a:endParaRPr lang="en-US" altLang="zh-CN" dirty="0"/>
              </a:p>
              <a:p>
                <a:pPr>
                  <a:lnSpc>
                    <a:spcPct val="125000"/>
                  </a:lnSpc>
                </a:pPr>
                <a:endParaRPr lang="zh-CN" altLang="en-US" dirty="0"/>
              </a:p>
              <a:p>
                <a:pPr>
                  <a:lnSpc>
                    <a:spcPct val="125000"/>
                  </a:lnSpc>
                </a:pPr>
                <a:r>
                  <a:rPr lang="zh-CN" altLang="en-US" dirty="0"/>
                  <a:t>       该嵌入向量随后经过两层全连接层（</a:t>
                </a:r>
                <a:r>
                  <a:rPr lang="en-US" altLang="zh-CN" dirty="0"/>
                  <a:t>MLP</a:t>
                </a:r>
                <a:r>
                  <a:rPr lang="zh-CN" altLang="en-US" dirty="0"/>
                  <a:t>）和 </a:t>
                </a:r>
                <a:r>
                  <a:rPr lang="en-US" altLang="zh-CN" dirty="0" err="1"/>
                  <a:t>SiLU</a:t>
                </a:r>
                <a:r>
                  <a:rPr lang="en-US" altLang="zh-CN" dirty="0"/>
                  <a:t> </a:t>
                </a:r>
                <a:r>
                  <a:rPr lang="zh-CN" altLang="en-US" dirty="0"/>
                  <a:t>激活，被转化为每个残差块的尺度（</a:t>
                </a:r>
                <a:r>
                  <a:rPr lang="en-US" altLang="zh-CN" dirty="0"/>
                  <a:t>Scale</a:t>
                </a:r>
                <a:r>
                  <a:rPr lang="zh-CN" altLang="en-US" dirty="0"/>
                  <a:t>）和偏移（</a:t>
                </a:r>
                <a:r>
                  <a:rPr lang="en-US" altLang="zh-CN" dirty="0"/>
                  <a:t>Shift</a:t>
                </a:r>
                <a:r>
                  <a:rPr lang="zh-CN" altLang="en-US" dirty="0"/>
                  <a:t>）参数，通过 </a:t>
                </a:r>
                <a:r>
                  <a:rPr lang="en-US" altLang="zh-CN" dirty="0" err="1"/>
                  <a:t>AdaGN</a:t>
                </a:r>
                <a:r>
                  <a:rPr lang="zh-CN" altLang="en-US" dirty="0"/>
                  <a:t>（</a:t>
                </a:r>
                <a:r>
                  <a:rPr lang="en-US" altLang="zh-CN" dirty="0"/>
                  <a:t>Adaptive Group Normalization</a:t>
                </a:r>
                <a:r>
                  <a:rPr lang="zh-CN" altLang="en-US" dirty="0"/>
                  <a:t>）的方式调制特征图，从而引导网络针对不同噪声强度采取不同的去噪策略。 </a:t>
                </a:r>
              </a:p>
              <a:p>
                <a:pPr>
                  <a:lnSpc>
                    <a:spcPct val="125000"/>
                  </a:lnSpc>
                </a:pPr>
                <a:r>
                  <a:rPr lang="zh-CN" altLang="en-US" b="1" dirty="0"/>
                  <a:t>    （</a:t>
                </a:r>
                <a:r>
                  <a:rPr lang="en-US" altLang="zh-CN" b="1" dirty="0"/>
                  <a:t>2</a:t>
                </a:r>
                <a:r>
                  <a:rPr lang="zh-CN" altLang="en-US" b="1" dirty="0"/>
                  <a:t>）自注意力机制（</a:t>
                </a:r>
                <a:r>
                  <a:rPr lang="en-US" altLang="zh-CN" b="1" dirty="0"/>
                  <a:t>Self-Attention</a:t>
                </a:r>
                <a:r>
                  <a:rPr lang="zh-CN" altLang="en-US" b="1" dirty="0"/>
                  <a:t>）</a:t>
                </a:r>
                <a:r>
                  <a:rPr lang="zh-CN" altLang="en-US" dirty="0"/>
                  <a:t>：卷积操作具有局部性（</a:t>
                </a:r>
                <a:r>
                  <a:rPr lang="en-US" altLang="zh-CN" dirty="0"/>
                  <a:t>Local Receptive Field</a:t>
                </a:r>
                <a:r>
                  <a:rPr lang="zh-CN" altLang="en-US" dirty="0"/>
                  <a:t>），难以捕捉长距离的像素依赖关系。为了解决这一问题，特别是在生成具有规则几何结构的物体时，我们在 </a:t>
                </a:r>
                <a:r>
                  <a:rPr lang="en-US" altLang="zh-CN" dirty="0"/>
                  <a:t>U-Net </a:t>
                </a:r>
                <a:r>
                  <a:rPr lang="zh-CN" altLang="en-US" dirty="0"/>
                  <a:t>的低分辨率层级（如</a:t>
                </a:r>
                <a14:m>
                  <m:oMath xmlns:m="http://schemas.openxmlformats.org/officeDocument/2006/math">
                    <m:r>
                      <a:rPr lang="en-US" altLang="zh-CN" i="1" dirty="0">
                        <a:latin typeface="Cambria Math" panose="02040503050406030204" pitchFamily="18" charset="0"/>
                      </a:rPr>
                      <m:t>16 ×16</m:t>
                    </m:r>
                  </m:oMath>
                </a14:m>
                <a:r>
                  <a:rPr lang="zh-CN" altLang="en-US" dirty="0"/>
                  <a:t> 和</a:t>
                </a:r>
                <a14:m>
                  <m:oMath xmlns:m="http://schemas.openxmlformats.org/officeDocument/2006/math">
                    <m:r>
                      <a:rPr lang="en-US" altLang="zh-CN" b="0" i="1" dirty="0" smtClean="0">
                        <a:latin typeface="Cambria Math" panose="02040503050406030204" pitchFamily="18" charset="0"/>
                      </a:rPr>
                      <m:t>8</m:t>
                    </m:r>
                    <m:r>
                      <a:rPr lang="en-US" altLang="zh-CN" i="1" dirty="0">
                        <a:latin typeface="Cambria Math" panose="02040503050406030204" pitchFamily="18" charset="0"/>
                      </a:rPr>
                      <m:t> ×</m:t>
                    </m:r>
                    <m:r>
                      <a:rPr lang="en-US" altLang="zh-CN" b="0" i="1" dirty="0" smtClean="0">
                        <a:latin typeface="Cambria Math" panose="02040503050406030204" pitchFamily="18" charset="0"/>
                      </a:rPr>
                      <m:t>8</m:t>
                    </m:r>
                  </m:oMath>
                </a14:m>
                <a:r>
                  <a:rPr lang="zh-CN" altLang="en-US" dirty="0"/>
                  <a:t> ）引入了多头自注意力机制。它计算特征图中任意两个位置之间的关联度，使得模型在生成每一个像素时都能“看到”全图的信息。这一机制显著提升了生成图像的全局一致性，是高质量生成的关键组件。</a:t>
                </a:r>
              </a:p>
              <a:p>
                <a:pPr>
                  <a:lnSpc>
                    <a:spcPct val="125000"/>
                  </a:lnSpc>
                  <a:buNone/>
                </a:pPr>
                <a:endParaRPr lang="zh-CN" altLang="en-US" dirty="0"/>
              </a:p>
            </p:txBody>
          </p:sp>
        </mc:Choice>
        <mc:Fallback xmlns="">
          <p:sp>
            <p:nvSpPr>
              <p:cNvPr id="16" name="文本框 15"/>
              <p:cNvSpPr txBox="1">
                <a:spLocks noRot="1" noChangeAspect="1" noMove="1" noResize="1" noEditPoints="1" noAdjustHandles="1" noChangeArrowheads="1" noChangeShapeType="1" noTextEdit="1"/>
              </p:cNvSpPr>
              <p:nvPr/>
            </p:nvSpPr>
            <p:spPr>
              <a:xfrm>
                <a:off x="555234" y="1489466"/>
                <a:ext cx="11211014" cy="5636800"/>
              </a:xfrm>
              <a:prstGeom prst="rect">
                <a:avLst/>
              </a:prstGeom>
              <a:blipFill rotWithShape="1">
                <a:blip r:embed="rId2"/>
                <a:stretch>
                  <a:fillRect l="-2" t="-7" r="-427" b="5"/>
                </a:stretch>
              </a:blipFill>
            </p:spPr>
            <p:txBody>
              <a:bodyPr/>
              <a:lstStyle/>
              <a:p>
                <a:r>
                  <a:rPr lang="zh-CN" altLang="en-US">
                    <a:noFill/>
                  </a:rPr>
                  <a:t> </a:t>
                </a:r>
              </a:p>
            </p:txBody>
          </p:sp>
        </mc:Fallback>
      </mc:AlternateContent>
      <p:pic>
        <p:nvPicPr>
          <p:cNvPr id="24" name="图片 23"/>
          <p:cNvPicPr>
            <a:picLocks noChangeAspect="1"/>
          </p:cNvPicPr>
          <p:nvPr/>
        </p:nvPicPr>
        <p:blipFill>
          <a:blip r:embed="rId3"/>
          <a:stretch>
            <a:fillRect/>
          </a:stretch>
        </p:blipFill>
        <p:spPr>
          <a:xfrm>
            <a:off x="3421179" y="3643127"/>
            <a:ext cx="4933335" cy="333756"/>
          </a:xfrm>
          <a:prstGeom prst="rect">
            <a:avLst/>
          </a:prstGeom>
        </p:spPr>
      </p:pic>
      <p:sp>
        <p:nvSpPr>
          <p:cNvPr id="2" name="淘宝-想搞设计PPT(倒卖必究)-23">
            <a:extLst>
              <a:ext uri="{FF2B5EF4-FFF2-40B4-BE49-F238E27FC236}">
                <a16:creationId xmlns:a16="http://schemas.microsoft.com/office/drawing/2014/main" id="{94E1DD39-C05E-083C-C5AC-BDF73E3CC324}"/>
              </a:ext>
            </a:extLst>
          </p:cNvPr>
          <p:cNvSpPr/>
          <p:nvPr/>
        </p:nvSpPr>
        <p:spPr>
          <a:xfrm>
            <a:off x="0" y="0"/>
            <a:ext cx="12192000" cy="792000"/>
          </a:xfrm>
          <a:prstGeom prst="rect">
            <a:avLst/>
          </a:prstGeom>
          <a:solidFill>
            <a:srgbClr val="FFFFFF"/>
          </a:solid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zh-CN" altLang="en-US" kern="0" dirty="0">
              <a:solidFill>
                <a:srgbClr val="FFFFFF"/>
              </a:solidFill>
              <a:latin typeface="Calibri" panose="020F0502020204030204"/>
            </a:endParaRPr>
          </a:p>
        </p:txBody>
      </p:sp>
      <p:sp>
        <p:nvSpPr>
          <p:cNvPr id="15" name="淘宝-想搞设计PPT(倒卖必究)-3">
            <a:extLst>
              <a:ext uri="{FF2B5EF4-FFF2-40B4-BE49-F238E27FC236}">
                <a16:creationId xmlns:a16="http://schemas.microsoft.com/office/drawing/2014/main" id="{02C303DC-0C5B-A706-9351-5C587F604CEA}"/>
              </a:ext>
            </a:extLst>
          </p:cNvPr>
          <p:cNvSpPr/>
          <p:nvPr/>
        </p:nvSpPr>
        <p:spPr>
          <a:xfrm>
            <a:off x="2898787" y="0"/>
            <a:ext cx="1656000" cy="79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淘宝-想搞设计PPT(倒卖必究)-4">
            <a:extLst>
              <a:ext uri="{FF2B5EF4-FFF2-40B4-BE49-F238E27FC236}">
                <a16:creationId xmlns:a16="http://schemas.microsoft.com/office/drawing/2014/main" id="{195C6BC7-0C64-3B98-9707-057A64DA9771}"/>
              </a:ext>
            </a:extLst>
          </p:cNvPr>
          <p:cNvCxnSpPr/>
          <p:nvPr/>
        </p:nvCxnSpPr>
        <p:spPr>
          <a:xfrm>
            <a:off x="6330474" y="252000"/>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20" name="淘宝-想搞设计PPT(倒卖必究)-5">
            <a:extLst>
              <a:ext uri="{FF2B5EF4-FFF2-40B4-BE49-F238E27FC236}">
                <a16:creationId xmlns:a16="http://schemas.microsoft.com/office/drawing/2014/main" id="{795CF8EB-8CB7-CC8F-0602-FC2BA17F180C}"/>
              </a:ext>
            </a:extLst>
          </p:cNvPr>
          <p:cNvCxnSpPr/>
          <p:nvPr/>
        </p:nvCxnSpPr>
        <p:spPr>
          <a:xfrm>
            <a:off x="8066265" y="252000"/>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21" name="淘宝-想搞设计PPT(倒卖必究)-6">
            <a:extLst>
              <a:ext uri="{FF2B5EF4-FFF2-40B4-BE49-F238E27FC236}">
                <a16:creationId xmlns:a16="http://schemas.microsoft.com/office/drawing/2014/main" id="{5F3B7CC1-38BE-849F-DE4C-BB1189FB5A97}"/>
              </a:ext>
            </a:extLst>
          </p:cNvPr>
          <p:cNvCxnSpPr/>
          <p:nvPr/>
        </p:nvCxnSpPr>
        <p:spPr>
          <a:xfrm>
            <a:off x="9802055" y="252000"/>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22" name="淘宝-想搞设计PPT(倒卖必究)-7">
            <a:extLst>
              <a:ext uri="{FF2B5EF4-FFF2-40B4-BE49-F238E27FC236}">
                <a16:creationId xmlns:a16="http://schemas.microsoft.com/office/drawing/2014/main" id="{042B9495-7B13-5754-8C30-1F21BC090630}"/>
              </a:ext>
            </a:extLst>
          </p:cNvPr>
          <p:cNvSpPr txBox="1"/>
          <p:nvPr/>
        </p:nvSpPr>
        <p:spPr>
          <a:xfrm>
            <a:off x="3032097" y="211334"/>
            <a:ext cx="1389380" cy="368300"/>
          </a:xfrm>
          <a:prstGeom prst="rect">
            <a:avLst/>
          </a:prstGeom>
          <a:noFill/>
        </p:spPr>
        <p:txBody>
          <a:bodyPr wrap="none" rtlCol="0">
            <a:spAutoFit/>
          </a:bodyPr>
          <a:lstStyle/>
          <a:p>
            <a:pPr algn="ctr"/>
            <a:r>
              <a:rPr lang="zh-CN" altLang="en-US" b="1" spc="100" dirty="0">
                <a:solidFill>
                  <a:schemeClr val="bg1">
                    <a:lumMod val="50000"/>
                  </a:schemeClr>
                </a:solidFill>
              </a:rPr>
              <a:t>背景与现状</a:t>
            </a:r>
          </a:p>
        </p:txBody>
      </p:sp>
      <p:sp>
        <p:nvSpPr>
          <p:cNvPr id="25" name="淘宝-想搞设计PPT(倒卖必究)-9">
            <a:extLst>
              <a:ext uri="{FF2B5EF4-FFF2-40B4-BE49-F238E27FC236}">
                <a16:creationId xmlns:a16="http://schemas.microsoft.com/office/drawing/2014/main" id="{F141C485-C947-8055-17F1-3FFD8F56F3BF}"/>
              </a:ext>
            </a:extLst>
          </p:cNvPr>
          <p:cNvSpPr txBox="1"/>
          <p:nvPr/>
        </p:nvSpPr>
        <p:spPr>
          <a:xfrm>
            <a:off x="6253239" y="211334"/>
            <a:ext cx="1890261" cy="369332"/>
          </a:xfrm>
          <a:prstGeom prst="rect">
            <a:avLst/>
          </a:prstGeom>
          <a:noFill/>
        </p:spPr>
        <p:txBody>
          <a:bodyPr wrap="none" rtlCol="0">
            <a:spAutoFit/>
          </a:bodyPr>
          <a:lstStyle/>
          <a:p>
            <a:pPr algn="ctr"/>
            <a:r>
              <a:rPr lang="zh-CN" altLang="en-US" b="1" spc="100" dirty="0">
                <a:solidFill>
                  <a:schemeClr val="bg1">
                    <a:lumMod val="50000"/>
                  </a:schemeClr>
                </a:solidFill>
              </a:rPr>
              <a:t>实训方案与复现</a:t>
            </a:r>
            <a:endParaRPr lang="zh-CN" altLang="en-US" b="1" spc="100" dirty="0">
              <a:solidFill>
                <a:schemeClr val="bg1">
                  <a:lumMod val="50000"/>
                </a:schemeClr>
              </a:solidFill>
              <a:sym typeface="+mn-lt"/>
            </a:endParaRPr>
          </a:p>
        </p:txBody>
      </p:sp>
      <p:sp>
        <p:nvSpPr>
          <p:cNvPr id="26" name="淘宝-想搞设计PPT(倒卖必究)-10">
            <a:extLst>
              <a:ext uri="{FF2B5EF4-FFF2-40B4-BE49-F238E27FC236}">
                <a16:creationId xmlns:a16="http://schemas.microsoft.com/office/drawing/2014/main" id="{1B2D1D55-D257-11FC-6057-45DE84678837}"/>
              </a:ext>
            </a:extLst>
          </p:cNvPr>
          <p:cNvSpPr txBox="1"/>
          <p:nvPr/>
        </p:nvSpPr>
        <p:spPr>
          <a:xfrm>
            <a:off x="8354513" y="211334"/>
            <a:ext cx="1159292" cy="369332"/>
          </a:xfrm>
          <a:prstGeom prst="rect">
            <a:avLst/>
          </a:prstGeom>
          <a:noFill/>
        </p:spPr>
        <p:txBody>
          <a:bodyPr wrap="none" rtlCol="0">
            <a:spAutoFit/>
          </a:bodyPr>
          <a:lstStyle/>
          <a:p>
            <a:pPr algn="ctr"/>
            <a:r>
              <a:rPr lang="zh-CN" altLang="en-US" b="1" spc="100" dirty="0">
                <a:solidFill>
                  <a:schemeClr val="bg1">
                    <a:lumMod val="50000"/>
                  </a:schemeClr>
                </a:solidFill>
              </a:rPr>
              <a:t>结果验证</a:t>
            </a:r>
          </a:p>
        </p:txBody>
      </p:sp>
      <p:sp>
        <p:nvSpPr>
          <p:cNvPr id="28" name="淘宝-想搞设计PPT(倒卖必究)-11">
            <a:extLst>
              <a:ext uri="{FF2B5EF4-FFF2-40B4-BE49-F238E27FC236}">
                <a16:creationId xmlns:a16="http://schemas.microsoft.com/office/drawing/2014/main" id="{38D372F1-F2B0-809F-47DE-A11EA1EE4214}"/>
              </a:ext>
            </a:extLst>
          </p:cNvPr>
          <p:cNvSpPr txBox="1"/>
          <p:nvPr/>
        </p:nvSpPr>
        <p:spPr>
          <a:xfrm>
            <a:off x="10090305" y="211334"/>
            <a:ext cx="1159292" cy="369332"/>
          </a:xfrm>
          <a:prstGeom prst="rect">
            <a:avLst/>
          </a:prstGeom>
          <a:noFill/>
        </p:spPr>
        <p:txBody>
          <a:bodyPr wrap="none" rtlCol="0">
            <a:spAutoFit/>
          </a:bodyPr>
          <a:lstStyle/>
          <a:p>
            <a:pPr algn="ctr"/>
            <a:r>
              <a:rPr lang="zh-CN" altLang="en-US" b="1" spc="100" dirty="0">
                <a:solidFill>
                  <a:schemeClr val="bg1">
                    <a:lumMod val="50000"/>
                  </a:schemeClr>
                </a:solidFill>
              </a:rPr>
              <a:t>实训总结</a:t>
            </a:r>
          </a:p>
        </p:txBody>
      </p:sp>
      <p:sp>
        <p:nvSpPr>
          <p:cNvPr id="29" name="淘宝-想搞设计PPT(倒卖必究)-10">
            <a:extLst>
              <a:ext uri="{FF2B5EF4-FFF2-40B4-BE49-F238E27FC236}">
                <a16:creationId xmlns:a16="http://schemas.microsoft.com/office/drawing/2014/main" id="{96570718-7D0F-FF46-8A1B-10989BD1C443}"/>
              </a:ext>
            </a:extLst>
          </p:cNvPr>
          <p:cNvSpPr/>
          <p:nvPr/>
        </p:nvSpPr>
        <p:spPr>
          <a:xfrm>
            <a:off x="4597240" y="-7977"/>
            <a:ext cx="1693337" cy="792000"/>
          </a:xfrm>
          <a:prstGeom prst="rect">
            <a:avLst/>
          </a:prstGeom>
          <a:solidFill>
            <a:srgbClr val="095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b="1" dirty="0"/>
              <a:t>核心技术原理</a:t>
            </a:r>
          </a:p>
        </p:txBody>
      </p:sp>
      <p:pic>
        <p:nvPicPr>
          <p:cNvPr id="30" name="Picture 26" descr="同济大学.png">
            <a:extLst>
              <a:ext uri="{FF2B5EF4-FFF2-40B4-BE49-F238E27FC236}">
                <a16:creationId xmlns:a16="http://schemas.microsoft.com/office/drawing/2014/main" id="{ECDF6C55-A09B-627C-9883-75657A91BD93}"/>
              </a:ext>
            </a:extLst>
          </p:cNvPr>
          <p:cNvPicPr>
            <a:picLocks noChangeAspect="1"/>
          </p:cNvPicPr>
          <p:nvPr/>
        </p:nvPicPr>
        <p:blipFill>
          <a:blip r:embed="rId4"/>
          <a:stretch>
            <a:fillRect/>
          </a:stretch>
        </p:blipFill>
        <p:spPr>
          <a:xfrm>
            <a:off x="356020" y="158235"/>
            <a:ext cx="2011854" cy="501415"/>
          </a:xfrm>
          <a:prstGeom prst="rect">
            <a:avLst/>
          </a:prstGeom>
        </p:spPr>
      </p:pic>
      <p:cxnSp>
        <p:nvCxnSpPr>
          <p:cNvPr id="31" name="淘宝-想搞设计PPT(倒卖必究)-6">
            <a:extLst>
              <a:ext uri="{FF2B5EF4-FFF2-40B4-BE49-F238E27FC236}">
                <a16:creationId xmlns:a16="http://schemas.microsoft.com/office/drawing/2014/main" id="{696824FF-8ECC-1C4A-C791-21644683CA14}"/>
              </a:ext>
            </a:extLst>
          </p:cNvPr>
          <p:cNvCxnSpPr/>
          <p:nvPr/>
        </p:nvCxnSpPr>
        <p:spPr>
          <a:xfrm>
            <a:off x="4554787" y="252000"/>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WExZWVmNWE1MmEzOTJhMzhjOGU1ZTAyZjJkOTg1NTg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ISLIDE.ICON" val="#168399;#152018;"/>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ISLIDE.ICON" val="#168399;#152018;"/>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ISLIDE.ICON" val="#168399;#152018;"/>
</p:tagLst>
</file>

<file path=ppt/tags/tag20.xml><?xml version="1.0" encoding="utf-8"?>
<p:tagLst xmlns:a="http://schemas.openxmlformats.org/drawingml/2006/main" xmlns:r="http://schemas.openxmlformats.org/officeDocument/2006/relationships" xmlns:p="http://schemas.openxmlformats.org/presentationml/2006/main">
  <p:tag name="ISLIDE.ICON" val="#168399;#152018;"/>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ISLIDE.ICON" val="#168399;#152018;"/>
</p:tagLst>
</file>

<file path=ppt/tags/tag4.xml><?xml version="1.0" encoding="utf-8"?>
<p:tagLst xmlns:a="http://schemas.openxmlformats.org/drawingml/2006/main" xmlns:r="http://schemas.openxmlformats.org/officeDocument/2006/relationships" xmlns:p="http://schemas.openxmlformats.org/presentationml/2006/main">
  <p:tag name="ISLIDE.ICON" val="#168399;#152018;"/>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3rrne3h">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225</TotalTime>
  <Words>3649</Words>
  <Application>Microsoft Office PowerPoint</Application>
  <PresentationFormat>宽屏</PresentationFormat>
  <Paragraphs>291</Paragraphs>
  <Slides>22</Slides>
  <Notes>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22</vt:i4>
      </vt:variant>
    </vt:vector>
  </HeadingPairs>
  <TitlesOfParts>
    <vt:vector size="31" baseType="lpstr">
      <vt:lpstr>等线</vt:lpstr>
      <vt:lpstr>宋体</vt:lpstr>
      <vt:lpstr>微软雅黑</vt:lpstr>
      <vt:lpstr>Arial</vt:lpstr>
      <vt:lpstr>Calibri</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Lin M.Y.</dc:creator>
  <cp:lastModifiedBy>宇 张</cp:lastModifiedBy>
  <cp:revision>250</cp:revision>
  <dcterms:created xsi:type="dcterms:W3CDTF">2019-07-31T06:15:00Z</dcterms:created>
  <dcterms:modified xsi:type="dcterms:W3CDTF">2025-12-29T14:42:57Z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022A88C5D12D4945ADE0ED2726AF53ED</vt:lpwstr>
  </property>
  <property fmtid="{D5CDD505-2E9C-101B-9397-08002B2CF9AE}" pid="3" name="KSOProductBuildVer">
    <vt:lpwstr>2052-12.1.0.16120</vt:lpwstr>
  </property>
</Properties>
</file>